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Lst>
  <p:notesMasterIdLst>
    <p:notesMasterId r:id="rId29"/>
  </p:notesMasterIdLst>
  <p:sldIdLst>
    <p:sldId id="256" r:id="rId2"/>
    <p:sldId id="280" r:id="rId3"/>
    <p:sldId id="284" r:id="rId4"/>
    <p:sldId id="266" r:id="rId5"/>
    <p:sldId id="267" r:id="rId6"/>
    <p:sldId id="268" r:id="rId7"/>
    <p:sldId id="269" r:id="rId8"/>
    <p:sldId id="270" r:id="rId9"/>
    <p:sldId id="257" r:id="rId10"/>
    <p:sldId id="263" r:id="rId11"/>
    <p:sldId id="295" r:id="rId12"/>
    <p:sldId id="259" r:id="rId13"/>
    <p:sldId id="292" r:id="rId14"/>
    <p:sldId id="293" r:id="rId15"/>
    <p:sldId id="264" r:id="rId16"/>
    <p:sldId id="265" r:id="rId17"/>
    <p:sldId id="274" r:id="rId18"/>
    <p:sldId id="302" r:id="rId19"/>
    <p:sldId id="303" r:id="rId20"/>
    <p:sldId id="279" r:id="rId21"/>
    <p:sldId id="262" r:id="rId22"/>
    <p:sldId id="282" r:id="rId23"/>
    <p:sldId id="288" r:id="rId24"/>
    <p:sldId id="290" r:id="rId25"/>
    <p:sldId id="281" r:id="rId26"/>
    <p:sldId id="299" r:id="rId27"/>
    <p:sldId id="291"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487" autoAdjust="0"/>
  </p:normalViewPr>
  <p:slideViewPr>
    <p:cSldViewPr snapToGrid="0">
      <p:cViewPr varScale="1">
        <p:scale>
          <a:sx n="104" d="100"/>
          <a:sy n="104" d="100"/>
        </p:scale>
        <p:origin x="8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CC96E-C375-4434-8C99-D10290C56A8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DB14D8AD-4C0E-4444-88F4-600A6F380471}">
      <dgm:prSet phldrT="[Metin]"/>
      <dgm:spPr>
        <a:solidFill>
          <a:schemeClr val="accent4">
            <a:lumMod val="75000"/>
          </a:schemeClr>
        </a:solidFill>
      </dgm:spPr>
      <dgm:t>
        <a:bodyPr/>
        <a:lstStyle/>
        <a:p>
          <a:r>
            <a:rPr lang="tr-TR" dirty="0" smtClean="0"/>
            <a:t>Zorbalık yapanlar</a:t>
          </a:r>
          <a:endParaRPr lang="tr-TR" dirty="0"/>
        </a:p>
      </dgm:t>
    </dgm:pt>
    <dgm:pt modelId="{4F6ABC78-3ABA-4B1C-A37C-C4FC0B4DEC49}" type="parTrans" cxnId="{7704C98F-632F-49E9-9BF5-247C9C8E76A1}">
      <dgm:prSet/>
      <dgm:spPr/>
      <dgm:t>
        <a:bodyPr/>
        <a:lstStyle/>
        <a:p>
          <a:endParaRPr lang="tr-TR"/>
        </a:p>
      </dgm:t>
    </dgm:pt>
    <dgm:pt modelId="{6F148641-7026-4C91-94E3-645FDAA27F7C}" type="sibTrans" cxnId="{7704C98F-632F-49E9-9BF5-247C9C8E76A1}">
      <dgm:prSet/>
      <dgm:spPr/>
      <dgm:t>
        <a:bodyPr/>
        <a:lstStyle/>
        <a:p>
          <a:endParaRPr lang="tr-TR"/>
        </a:p>
      </dgm:t>
    </dgm:pt>
    <dgm:pt modelId="{1BCCAC19-F1AE-4523-9BAC-B85C0A7ABE3C}">
      <dgm:prSet phldrT="[Metin]"/>
      <dgm:spPr>
        <a:solidFill>
          <a:schemeClr val="accent6">
            <a:lumMod val="75000"/>
          </a:schemeClr>
        </a:solidFill>
      </dgm:spPr>
      <dgm:t>
        <a:bodyPr/>
        <a:lstStyle/>
        <a:p>
          <a:r>
            <a:rPr lang="tr-TR" dirty="0" smtClean="0"/>
            <a:t>Zorbalığa maruz kalanlar</a:t>
          </a:r>
          <a:endParaRPr lang="tr-TR" dirty="0"/>
        </a:p>
      </dgm:t>
    </dgm:pt>
    <dgm:pt modelId="{0520F2BB-02D7-4CE9-9883-74B5DE5E34CD}" type="parTrans" cxnId="{789EAEE1-BEFE-4847-92CD-2FA69E3100AF}">
      <dgm:prSet/>
      <dgm:spPr/>
      <dgm:t>
        <a:bodyPr/>
        <a:lstStyle/>
        <a:p>
          <a:endParaRPr lang="tr-TR"/>
        </a:p>
      </dgm:t>
    </dgm:pt>
    <dgm:pt modelId="{26B9BC54-DA29-4922-A1A2-5AF536D2D903}" type="sibTrans" cxnId="{789EAEE1-BEFE-4847-92CD-2FA69E3100AF}">
      <dgm:prSet/>
      <dgm:spPr/>
      <dgm:t>
        <a:bodyPr/>
        <a:lstStyle/>
        <a:p>
          <a:endParaRPr lang="tr-TR"/>
        </a:p>
      </dgm:t>
    </dgm:pt>
    <dgm:pt modelId="{2A13715D-8762-451B-9833-EF3B3B5212F3}">
      <dgm:prSet phldrT="[Metin]"/>
      <dgm:spPr>
        <a:solidFill>
          <a:schemeClr val="accent4">
            <a:lumMod val="50000"/>
          </a:schemeClr>
        </a:solidFill>
      </dgm:spPr>
      <dgm:t>
        <a:bodyPr/>
        <a:lstStyle/>
        <a:p>
          <a:r>
            <a:rPr lang="tr-TR" dirty="0" smtClean="0"/>
            <a:t>Hem zorbalık yapan hem zorbalığa maruz kalanlar</a:t>
          </a:r>
          <a:endParaRPr lang="tr-TR" dirty="0"/>
        </a:p>
      </dgm:t>
    </dgm:pt>
    <dgm:pt modelId="{DB225DA6-CA43-47B4-AA1B-E637AA8F82B9}" type="parTrans" cxnId="{1430DA87-AC7E-458E-A113-D4A82ED679F6}">
      <dgm:prSet/>
      <dgm:spPr/>
      <dgm:t>
        <a:bodyPr/>
        <a:lstStyle/>
        <a:p>
          <a:endParaRPr lang="tr-TR"/>
        </a:p>
      </dgm:t>
    </dgm:pt>
    <dgm:pt modelId="{82CD8ADB-E730-441C-8307-294A6EC30E82}" type="sibTrans" cxnId="{1430DA87-AC7E-458E-A113-D4A82ED679F6}">
      <dgm:prSet/>
      <dgm:spPr/>
      <dgm:t>
        <a:bodyPr/>
        <a:lstStyle/>
        <a:p>
          <a:endParaRPr lang="tr-TR"/>
        </a:p>
      </dgm:t>
    </dgm:pt>
    <dgm:pt modelId="{04B326D3-027A-4800-94B8-23522096D5B2}">
      <dgm:prSet phldrT="[Metin]"/>
      <dgm:spPr>
        <a:solidFill>
          <a:schemeClr val="accent6">
            <a:lumMod val="50000"/>
          </a:schemeClr>
        </a:solidFill>
      </dgm:spPr>
      <dgm:t>
        <a:bodyPr/>
        <a:lstStyle/>
        <a:p>
          <a:r>
            <a:rPr lang="tr-TR" dirty="0" smtClean="0"/>
            <a:t>İzleyiciler (Olaya tanıklık edenler)</a:t>
          </a:r>
          <a:endParaRPr lang="tr-TR" dirty="0"/>
        </a:p>
      </dgm:t>
    </dgm:pt>
    <dgm:pt modelId="{266F686A-C92A-448C-B48A-08B1DCB1AE81}" type="parTrans" cxnId="{DA94F637-8740-476A-8CD8-C3E5E29A24DD}">
      <dgm:prSet/>
      <dgm:spPr/>
      <dgm:t>
        <a:bodyPr/>
        <a:lstStyle/>
        <a:p>
          <a:endParaRPr lang="tr-TR"/>
        </a:p>
      </dgm:t>
    </dgm:pt>
    <dgm:pt modelId="{33D516F1-E6E9-43CC-AA64-4FFCE8CDCC6C}" type="sibTrans" cxnId="{DA94F637-8740-476A-8CD8-C3E5E29A24DD}">
      <dgm:prSet/>
      <dgm:spPr/>
      <dgm:t>
        <a:bodyPr/>
        <a:lstStyle/>
        <a:p>
          <a:endParaRPr lang="tr-TR"/>
        </a:p>
      </dgm:t>
    </dgm:pt>
    <dgm:pt modelId="{AC633A44-0B3D-4988-8A84-D0BE86D988B2}" type="pres">
      <dgm:prSet presAssocID="{EB0CC96E-C375-4434-8C99-D10290C56A81}" presName="Name0" presStyleCnt="0">
        <dgm:presLayoutVars>
          <dgm:chMax val="7"/>
          <dgm:chPref val="7"/>
          <dgm:dir/>
        </dgm:presLayoutVars>
      </dgm:prSet>
      <dgm:spPr/>
      <dgm:t>
        <a:bodyPr/>
        <a:lstStyle/>
        <a:p>
          <a:endParaRPr lang="tr-TR"/>
        </a:p>
      </dgm:t>
    </dgm:pt>
    <dgm:pt modelId="{E878CAB0-BBBC-4810-95B7-0C0F6357A69E}" type="pres">
      <dgm:prSet presAssocID="{EB0CC96E-C375-4434-8C99-D10290C56A81}" presName="Name1" presStyleCnt="0"/>
      <dgm:spPr/>
    </dgm:pt>
    <dgm:pt modelId="{7EFEA576-4238-45F0-A55D-0FE38F88787D}" type="pres">
      <dgm:prSet presAssocID="{EB0CC96E-C375-4434-8C99-D10290C56A81}" presName="cycle" presStyleCnt="0"/>
      <dgm:spPr/>
    </dgm:pt>
    <dgm:pt modelId="{02AB0225-9A28-413C-91CA-27E655806C58}" type="pres">
      <dgm:prSet presAssocID="{EB0CC96E-C375-4434-8C99-D10290C56A81}" presName="srcNode" presStyleLbl="node1" presStyleIdx="0" presStyleCnt="4"/>
      <dgm:spPr/>
    </dgm:pt>
    <dgm:pt modelId="{C6A8AB82-64CB-4487-A346-64A48C497366}" type="pres">
      <dgm:prSet presAssocID="{EB0CC96E-C375-4434-8C99-D10290C56A81}" presName="conn" presStyleLbl="parChTrans1D2" presStyleIdx="0" presStyleCnt="1"/>
      <dgm:spPr/>
      <dgm:t>
        <a:bodyPr/>
        <a:lstStyle/>
        <a:p>
          <a:endParaRPr lang="tr-TR"/>
        </a:p>
      </dgm:t>
    </dgm:pt>
    <dgm:pt modelId="{8BC5A723-34E4-42BF-960D-C83BCB0675EA}" type="pres">
      <dgm:prSet presAssocID="{EB0CC96E-C375-4434-8C99-D10290C56A81}" presName="extraNode" presStyleLbl="node1" presStyleIdx="0" presStyleCnt="4"/>
      <dgm:spPr/>
    </dgm:pt>
    <dgm:pt modelId="{9EF87ED7-28D2-4719-A9DE-5A12EACBEF98}" type="pres">
      <dgm:prSet presAssocID="{EB0CC96E-C375-4434-8C99-D10290C56A81}" presName="dstNode" presStyleLbl="node1" presStyleIdx="0" presStyleCnt="4"/>
      <dgm:spPr/>
    </dgm:pt>
    <dgm:pt modelId="{BE1098DD-D785-4D56-84AF-F545BF6872AD}" type="pres">
      <dgm:prSet presAssocID="{DB14D8AD-4C0E-4444-88F4-600A6F380471}" presName="text_1" presStyleLbl="node1" presStyleIdx="0" presStyleCnt="4">
        <dgm:presLayoutVars>
          <dgm:bulletEnabled val="1"/>
        </dgm:presLayoutVars>
      </dgm:prSet>
      <dgm:spPr/>
      <dgm:t>
        <a:bodyPr/>
        <a:lstStyle/>
        <a:p>
          <a:endParaRPr lang="tr-TR"/>
        </a:p>
      </dgm:t>
    </dgm:pt>
    <dgm:pt modelId="{36C135AB-F536-44E8-AB48-D8A7BB1A7ABA}" type="pres">
      <dgm:prSet presAssocID="{DB14D8AD-4C0E-4444-88F4-600A6F380471}" presName="accent_1" presStyleCnt="0"/>
      <dgm:spPr/>
    </dgm:pt>
    <dgm:pt modelId="{AC0F72D8-2566-4D1A-9909-61C457033A42}" type="pres">
      <dgm:prSet presAssocID="{DB14D8AD-4C0E-4444-88F4-600A6F380471}" presName="accentRepeatNode" presStyleLbl="solidFgAcc1" presStyleIdx="0" presStyleCnt="4"/>
      <dgm:spPr/>
    </dgm:pt>
    <dgm:pt modelId="{FA0F6D2C-8B07-4B52-9EA8-AC8DE50CF009}" type="pres">
      <dgm:prSet presAssocID="{1BCCAC19-F1AE-4523-9BAC-B85C0A7ABE3C}" presName="text_2" presStyleLbl="node1" presStyleIdx="1" presStyleCnt="4">
        <dgm:presLayoutVars>
          <dgm:bulletEnabled val="1"/>
        </dgm:presLayoutVars>
      </dgm:prSet>
      <dgm:spPr/>
      <dgm:t>
        <a:bodyPr/>
        <a:lstStyle/>
        <a:p>
          <a:endParaRPr lang="tr-TR"/>
        </a:p>
      </dgm:t>
    </dgm:pt>
    <dgm:pt modelId="{D4B11763-A767-4078-BEF8-C3D54B0FC75A}" type="pres">
      <dgm:prSet presAssocID="{1BCCAC19-F1AE-4523-9BAC-B85C0A7ABE3C}" presName="accent_2" presStyleCnt="0"/>
      <dgm:spPr/>
    </dgm:pt>
    <dgm:pt modelId="{869D86B6-FA76-436C-B959-34B88B0531DE}" type="pres">
      <dgm:prSet presAssocID="{1BCCAC19-F1AE-4523-9BAC-B85C0A7ABE3C}" presName="accentRepeatNode" presStyleLbl="solidFgAcc1" presStyleIdx="1" presStyleCnt="4"/>
      <dgm:spPr/>
    </dgm:pt>
    <dgm:pt modelId="{DA7EBDE3-8ACD-41E8-8B6A-54C171E99423}" type="pres">
      <dgm:prSet presAssocID="{2A13715D-8762-451B-9833-EF3B3B5212F3}" presName="text_3" presStyleLbl="node1" presStyleIdx="2" presStyleCnt="4">
        <dgm:presLayoutVars>
          <dgm:bulletEnabled val="1"/>
        </dgm:presLayoutVars>
      </dgm:prSet>
      <dgm:spPr/>
      <dgm:t>
        <a:bodyPr/>
        <a:lstStyle/>
        <a:p>
          <a:endParaRPr lang="tr-TR"/>
        </a:p>
      </dgm:t>
    </dgm:pt>
    <dgm:pt modelId="{1FCCC89C-306A-41D9-8068-E518C649A786}" type="pres">
      <dgm:prSet presAssocID="{2A13715D-8762-451B-9833-EF3B3B5212F3}" presName="accent_3" presStyleCnt="0"/>
      <dgm:spPr/>
    </dgm:pt>
    <dgm:pt modelId="{79E1270F-6F10-4ADE-B317-9EB9309349F3}" type="pres">
      <dgm:prSet presAssocID="{2A13715D-8762-451B-9833-EF3B3B5212F3}" presName="accentRepeatNode" presStyleLbl="solidFgAcc1" presStyleIdx="2" presStyleCnt="4"/>
      <dgm:spPr/>
    </dgm:pt>
    <dgm:pt modelId="{4AB9D31F-14F0-412B-8269-A5CFDC28CD63}" type="pres">
      <dgm:prSet presAssocID="{04B326D3-027A-4800-94B8-23522096D5B2}" presName="text_4" presStyleLbl="node1" presStyleIdx="3" presStyleCnt="4">
        <dgm:presLayoutVars>
          <dgm:bulletEnabled val="1"/>
        </dgm:presLayoutVars>
      </dgm:prSet>
      <dgm:spPr/>
      <dgm:t>
        <a:bodyPr/>
        <a:lstStyle/>
        <a:p>
          <a:endParaRPr lang="tr-TR"/>
        </a:p>
      </dgm:t>
    </dgm:pt>
    <dgm:pt modelId="{BF58DE82-D16C-478A-AC26-67E30F008A25}" type="pres">
      <dgm:prSet presAssocID="{04B326D3-027A-4800-94B8-23522096D5B2}" presName="accent_4" presStyleCnt="0"/>
      <dgm:spPr/>
    </dgm:pt>
    <dgm:pt modelId="{16F45961-8C43-4B9D-8B3B-5A624EB49C4E}" type="pres">
      <dgm:prSet presAssocID="{04B326D3-027A-4800-94B8-23522096D5B2}" presName="accentRepeatNode" presStyleLbl="solidFgAcc1" presStyleIdx="3" presStyleCnt="4"/>
      <dgm:spPr/>
    </dgm:pt>
  </dgm:ptLst>
  <dgm:cxnLst>
    <dgm:cxn modelId="{5AF0CC7D-243B-47D0-9448-B979DED26FDD}" type="presOf" srcId="{2A13715D-8762-451B-9833-EF3B3B5212F3}" destId="{DA7EBDE3-8ACD-41E8-8B6A-54C171E99423}" srcOrd="0" destOrd="0" presId="urn:microsoft.com/office/officeart/2008/layout/VerticalCurvedList"/>
    <dgm:cxn modelId="{8516862A-1066-42C2-AA3F-7581E8A170DB}" type="presOf" srcId="{DB14D8AD-4C0E-4444-88F4-600A6F380471}" destId="{BE1098DD-D785-4D56-84AF-F545BF6872AD}" srcOrd="0" destOrd="0" presId="urn:microsoft.com/office/officeart/2008/layout/VerticalCurvedList"/>
    <dgm:cxn modelId="{DA94F637-8740-476A-8CD8-C3E5E29A24DD}" srcId="{EB0CC96E-C375-4434-8C99-D10290C56A81}" destId="{04B326D3-027A-4800-94B8-23522096D5B2}" srcOrd="3" destOrd="0" parTransId="{266F686A-C92A-448C-B48A-08B1DCB1AE81}" sibTransId="{33D516F1-E6E9-43CC-AA64-4FFCE8CDCC6C}"/>
    <dgm:cxn modelId="{E91B47E2-D116-428B-BEE8-59A987081154}" type="presOf" srcId="{04B326D3-027A-4800-94B8-23522096D5B2}" destId="{4AB9D31F-14F0-412B-8269-A5CFDC28CD63}" srcOrd="0" destOrd="0" presId="urn:microsoft.com/office/officeart/2008/layout/VerticalCurvedList"/>
    <dgm:cxn modelId="{E35732C9-A5C4-4003-8405-BE9064BE8AB7}" type="presOf" srcId="{1BCCAC19-F1AE-4523-9BAC-B85C0A7ABE3C}" destId="{FA0F6D2C-8B07-4B52-9EA8-AC8DE50CF009}" srcOrd="0" destOrd="0" presId="urn:microsoft.com/office/officeart/2008/layout/VerticalCurvedList"/>
    <dgm:cxn modelId="{7704C98F-632F-49E9-9BF5-247C9C8E76A1}" srcId="{EB0CC96E-C375-4434-8C99-D10290C56A81}" destId="{DB14D8AD-4C0E-4444-88F4-600A6F380471}" srcOrd="0" destOrd="0" parTransId="{4F6ABC78-3ABA-4B1C-A37C-C4FC0B4DEC49}" sibTransId="{6F148641-7026-4C91-94E3-645FDAA27F7C}"/>
    <dgm:cxn modelId="{3D7D351E-76BF-4C58-993B-A86175E7249D}" type="presOf" srcId="{6F148641-7026-4C91-94E3-645FDAA27F7C}" destId="{C6A8AB82-64CB-4487-A346-64A48C497366}" srcOrd="0" destOrd="0" presId="urn:microsoft.com/office/officeart/2008/layout/VerticalCurvedList"/>
    <dgm:cxn modelId="{789EAEE1-BEFE-4847-92CD-2FA69E3100AF}" srcId="{EB0CC96E-C375-4434-8C99-D10290C56A81}" destId="{1BCCAC19-F1AE-4523-9BAC-B85C0A7ABE3C}" srcOrd="1" destOrd="0" parTransId="{0520F2BB-02D7-4CE9-9883-74B5DE5E34CD}" sibTransId="{26B9BC54-DA29-4922-A1A2-5AF536D2D903}"/>
    <dgm:cxn modelId="{1430DA87-AC7E-458E-A113-D4A82ED679F6}" srcId="{EB0CC96E-C375-4434-8C99-D10290C56A81}" destId="{2A13715D-8762-451B-9833-EF3B3B5212F3}" srcOrd="2" destOrd="0" parTransId="{DB225DA6-CA43-47B4-AA1B-E637AA8F82B9}" sibTransId="{82CD8ADB-E730-441C-8307-294A6EC30E82}"/>
    <dgm:cxn modelId="{E3C6CDE0-E002-4C08-A213-80C30CD78853}" type="presOf" srcId="{EB0CC96E-C375-4434-8C99-D10290C56A81}" destId="{AC633A44-0B3D-4988-8A84-D0BE86D988B2}" srcOrd="0" destOrd="0" presId="urn:microsoft.com/office/officeart/2008/layout/VerticalCurvedList"/>
    <dgm:cxn modelId="{99249577-AD43-435E-8F95-48226A9004A9}" type="presParOf" srcId="{AC633A44-0B3D-4988-8A84-D0BE86D988B2}" destId="{E878CAB0-BBBC-4810-95B7-0C0F6357A69E}" srcOrd="0" destOrd="0" presId="urn:microsoft.com/office/officeart/2008/layout/VerticalCurvedList"/>
    <dgm:cxn modelId="{690BD058-FACB-481C-9B36-656E050C3A59}" type="presParOf" srcId="{E878CAB0-BBBC-4810-95B7-0C0F6357A69E}" destId="{7EFEA576-4238-45F0-A55D-0FE38F88787D}" srcOrd="0" destOrd="0" presId="urn:microsoft.com/office/officeart/2008/layout/VerticalCurvedList"/>
    <dgm:cxn modelId="{C95600C3-AEF8-4931-AEBB-2DA039FF5CB7}" type="presParOf" srcId="{7EFEA576-4238-45F0-A55D-0FE38F88787D}" destId="{02AB0225-9A28-413C-91CA-27E655806C58}" srcOrd="0" destOrd="0" presId="urn:microsoft.com/office/officeart/2008/layout/VerticalCurvedList"/>
    <dgm:cxn modelId="{6D5C0F9C-861A-4E21-8AF0-9D2BA64BE333}" type="presParOf" srcId="{7EFEA576-4238-45F0-A55D-0FE38F88787D}" destId="{C6A8AB82-64CB-4487-A346-64A48C497366}" srcOrd="1" destOrd="0" presId="urn:microsoft.com/office/officeart/2008/layout/VerticalCurvedList"/>
    <dgm:cxn modelId="{730DB213-410B-43CC-9AB2-2A2F73C24B2C}" type="presParOf" srcId="{7EFEA576-4238-45F0-A55D-0FE38F88787D}" destId="{8BC5A723-34E4-42BF-960D-C83BCB0675EA}" srcOrd="2" destOrd="0" presId="urn:microsoft.com/office/officeart/2008/layout/VerticalCurvedList"/>
    <dgm:cxn modelId="{FD33D6E3-9CC2-445C-9401-0DB9A47BF72B}" type="presParOf" srcId="{7EFEA576-4238-45F0-A55D-0FE38F88787D}" destId="{9EF87ED7-28D2-4719-A9DE-5A12EACBEF98}" srcOrd="3" destOrd="0" presId="urn:microsoft.com/office/officeart/2008/layout/VerticalCurvedList"/>
    <dgm:cxn modelId="{41E275E7-E43E-46DC-A193-2C25C7DD6EB2}" type="presParOf" srcId="{E878CAB0-BBBC-4810-95B7-0C0F6357A69E}" destId="{BE1098DD-D785-4D56-84AF-F545BF6872AD}" srcOrd="1" destOrd="0" presId="urn:microsoft.com/office/officeart/2008/layout/VerticalCurvedList"/>
    <dgm:cxn modelId="{38C68695-4302-477C-8C23-67B24F9352A0}" type="presParOf" srcId="{E878CAB0-BBBC-4810-95B7-0C0F6357A69E}" destId="{36C135AB-F536-44E8-AB48-D8A7BB1A7ABA}" srcOrd="2" destOrd="0" presId="urn:microsoft.com/office/officeart/2008/layout/VerticalCurvedList"/>
    <dgm:cxn modelId="{E8904BF1-CFA7-4C08-B931-68553CEE7581}" type="presParOf" srcId="{36C135AB-F536-44E8-AB48-D8A7BB1A7ABA}" destId="{AC0F72D8-2566-4D1A-9909-61C457033A42}" srcOrd="0" destOrd="0" presId="urn:microsoft.com/office/officeart/2008/layout/VerticalCurvedList"/>
    <dgm:cxn modelId="{D6912D73-64C8-447F-B76B-5A935AF65CC0}" type="presParOf" srcId="{E878CAB0-BBBC-4810-95B7-0C0F6357A69E}" destId="{FA0F6D2C-8B07-4B52-9EA8-AC8DE50CF009}" srcOrd="3" destOrd="0" presId="urn:microsoft.com/office/officeart/2008/layout/VerticalCurvedList"/>
    <dgm:cxn modelId="{E12D522C-DDE6-4BE5-A634-212916A94FC4}" type="presParOf" srcId="{E878CAB0-BBBC-4810-95B7-0C0F6357A69E}" destId="{D4B11763-A767-4078-BEF8-C3D54B0FC75A}" srcOrd="4" destOrd="0" presId="urn:microsoft.com/office/officeart/2008/layout/VerticalCurvedList"/>
    <dgm:cxn modelId="{8CE40D05-6BD9-421E-81A3-EC5D0E27E45F}" type="presParOf" srcId="{D4B11763-A767-4078-BEF8-C3D54B0FC75A}" destId="{869D86B6-FA76-436C-B959-34B88B0531DE}" srcOrd="0" destOrd="0" presId="urn:microsoft.com/office/officeart/2008/layout/VerticalCurvedList"/>
    <dgm:cxn modelId="{EF1F4FB2-598D-417A-B587-A0FAA240C9BC}" type="presParOf" srcId="{E878CAB0-BBBC-4810-95B7-0C0F6357A69E}" destId="{DA7EBDE3-8ACD-41E8-8B6A-54C171E99423}" srcOrd="5" destOrd="0" presId="urn:microsoft.com/office/officeart/2008/layout/VerticalCurvedList"/>
    <dgm:cxn modelId="{808F006C-76E9-4ABE-B1E7-F9CDC1AF6071}" type="presParOf" srcId="{E878CAB0-BBBC-4810-95B7-0C0F6357A69E}" destId="{1FCCC89C-306A-41D9-8068-E518C649A786}" srcOrd="6" destOrd="0" presId="urn:microsoft.com/office/officeart/2008/layout/VerticalCurvedList"/>
    <dgm:cxn modelId="{09F20A4A-9BFF-4A56-80F9-CC5FAA6314CC}" type="presParOf" srcId="{1FCCC89C-306A-41D9-8068-E518C649A786}" destId="{79E1270F-6F10-4ADE-B317-9EB9309349F3}" srcOrd="0" destOrd="0" presId="urn:microsoft.com/office/officeart/2008/layout/VerticalCurvedList"/>
    <dgm:cxn modelId="{39163420-7FAE-4A3C-B5E1-2C5103356E35}" type="presParOf" srcId="{E878CAB0-BBBC-4810-95B7-0C0F6357A69E}" destId="{4AB9D31F-14F0-412B-8269-A5CFDC28CD63}" srcOrd="7" destOrd="0" presId="urn:microsoft.com/office/officeart/2008/layout/VerticalCurvedList"/>
    <dgm:cxn modelId="{10A30494-EE78-4B2C-92BC-55E26DF2E581}" type="presParOf" srcId="{E878CAB0-BBBC-4810-95B7-0C0F6357A69E}" destId="{BF58DE82-D16C-478A-AC26-67E30F008A25}" srcOrd="8" destOrd="0" presId="urn:microsoft.com/office/officeart/2008/layout/VerticalCurvedList"/>
    <dgm:cxn modelId="{28290B4A-6C2B-4A58-80DE-D084E501318B}" type="presParOf" srcId="{BF58DE82-D16C-478A-AC26-67E30F008A25}" destId="{16F45961-8C43-4B9D-8B3B-5A624EB49C4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8AB82-64CB-4487-A346-64A48C497366}">
      <dsp:nvSpPr>
        <dsp:cNvPr id="0" name=""/>
        <dsp:cNvSpPr/>
      </dsp:nvSpPr>
      <dsp:spPr>
        <a:xfrm>
          <a:off x="-3526118" y="-542010"/>
          <a:ext cx="4203851" cy="4203851"/>
        </a:xfrm>
        <a:prstGeom prst="blockArc">
          <a:avLst>
            <a:gd name="adj1" fmla="val 18900000"/>
            <a:gd name="adj2" fmla="val 2700000"/>
            <a:gd name="adj3" fmla="val 514"/>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1098DD-D785-4D56-84AF-F545BF6872AD}">
      <dsp:nvSpPr>
        <dsp:cNvPr id="0" name=""/>
        <dsp:cNvSpPr/>
      </dsp:nvSpPr>
      <dsp:spPr>
        <a:xfrm>
          <a:off x="355320" y="239852"/>
          <a:ext cx="5944299" cy="479954"/>
        </a:xfrm>
        <a:prstGeom prst="rect">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0964"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Zorbalık yapanlar</a:t>
          </a:r>
          <a:endParaRPr lang="tr-TR" sz="2000" kern="1200" dirty="0"/>
        </a:p>
      </dsp:txBody>
      <dsp:txXfrm>
        <a:off x="355320" y="239852"/>
        <a:ext cx="5944299" cy="479954"/>
      </dsp:txXfrm>
    </dsp:sp>
    <dsp:sp modelId="{AC0F72D8-2566-4D1A-9909-61C457033A42}">
      <dsp:nvSpPr>
        <dsp:cNvPr id="0" name=""/>
        <dsp:cNvSpPr/>
      </dsp:nvSpPr>
      <dsp:spPr>
        <a:xfrm>
          <a:off x="55348" y="179858"/>
          <a:ext cx="599943" cy="59994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0F6D2C-8B07-4B52-9EA8-AC8DE50CF009}">
      <dsp:nvSpPr>
        <dsp:cNvPr id="0" name=""/>
        <dsp:cNvSpPr/>
      </dsp:nvSpPr>
      <dsp:spPr>
        <a:xfrm>
          <a:off x="630489" y="959909"/>
          <a:ext cx="5669130" cy="479954"/>
        </a:xfrm>
        <a:prstGeom prst="rect">
          <a:avLst/>
        </a:prstGeom>
        <a:solidFill>
          <a:schemeClr val="accent6">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0964"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Zorbalığa maruz kalanlar</a:t>
          </a:r>
          <a:endParaRPr lang="tr-TR" sz="2000" kern="1200" dirty="0"/>
        </a:p>
      </dsp:txBody>
      <dsp:txXfrm>
        <a:off x="630489" y="959909"/>
        <a:ext cx="5669130" cy="479954"/>
      </dsp:txXfrm>
    </dsp:sp>
    <dsp:sp modelId="{869D86B6-FA76-436C-B959-34B88B0531DE}">
      <dsp:nvSpPr>
        <dsp:cNvPr id="0" name=""/>
        <dsp:cNvSpPr/>
      </dsp:nvSpPr>
      <dsp:spPr>
        <a:xfrm>
          <a:off x="330517" y="899914"/>
          <a:ext cx="599943" cy="59994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7EBDE3-8ACD-41E8-8B6A-54C171E99423}">
      <dsp:nvSpPr>
        <dsp:cNvPr id="0" name=""/>
        <dsp:cNvSpPr/>
      </dsp:nvSpPr>
      <dsp:spPr>
        <a:xfrm>
          <a:off x="630489" y="1679966"/>
          <a:ext cx="5669130" cy="479954"/>
        </a:xfrm>
        <a:prstGeom prst="rect">
          <a:avLst/>
        </a:prstGeom>
        <a:solidFill>
          <a:schemeClr val="accent4">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0964"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Hem zorbalık yapan hem zorbalığa maruz kalanlar</a:t>
          </a:r>
          <a:endParaRPr lang="tr-TR" sz="2000" kern="1200" dirty="0"/>
        </a:p>
      </dsp:txBody>
      <dsp:txXfrm>
        <a:off x="630489" y="1679966"/>
        <a:ext cx="5669130" cy="479954"/>
      </dsp:txXfrm>
    </dsp:sp>
    <dsp:sp modelId="{79E1270F-6F10-4ADE-B317-9EB9309349F3}">
      <dsp:nvSpPr>
        <dsp:cNvPr id="0" name=""/>
        <dsp:cNvSpPr/>
      </dsp:nvSpPr>
      <dsp:spPr>
        <a:xfrm>
          <a:off x="330517" y="1619971"/>
          <a:ext cx="599943" cy="59994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B9D31F-14F0-412B-8269-A5CFDC28CD63}">
      <dsp:nvSpPr>
        <dsp:cNvPr id="0" name=""/>
        <dsp:cNvSpPr/>
      </dsp:nvSpPr>
      <dsp:spPr>
        <a:xfrm>
          <a:off x="355320" y="2400022"/>
          <a:ext cx="5944299" cy="479954"/>
        </a:xfrm>
        <a:prstGeom prst="rect">
          <a:avLst/>
        </a:prstGeom>
        <a:solidFill>
          <a:schemeClr val="accent6">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0964"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İzleyiciler (Olaya tanıklık edenler)</a:t>
          </a:r>
          <a:endParaRPr lang="tr-TR" sz="2000" kern="1200" dirty="0"/>
        </a:p>
      </dsp:txBody>
      <dsp:txXfrm>
        <a:off x="355320" y="2400022"/>
        <a:ext cx="5944299" cy="479954"/>
      </dsp:txXfrm>
    </dsp:sp>
    <dsp:sp modelId="{16F45961-8C43-4B9D-8B3B-5A624EB49C4E}">
      <dsp:nvSpPr>
        <dsp:cNvPr id="0" name=""/>
        <dsp:cNvSpPr/>
      </dsp:nvSpPr>
      <dsp:spPr>
        <a:xfrm>
          <a:off x="55348" y="2340028"/>
          <a:ext cx="599943" cy="599943"/>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A7622-AA65-41F8-BA0B-6CC109D47421}" type="datetimeFigureOut">
              <a:rPr lang="tr-TR" smtClean="0"/>
              <a:t>20.09.2024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51B3DC-8C19-47EF-87F1-8DF8C1A885F5}" type="slidenum">
              <a:rPr lang="tr-TR" smtClean="0"/>
              <a:t>‹#›</a:t>
            </a:fld>
            <a:endParaRPr lang="tr-TR"/>
          </a:p>
        </p:txBody>
      </p:sp>
    </p:spTree>
    <p:extLst>
      <p:ext uri="{BB962C8B-B14F-4D97-AF65-F5344CB8AC3E}">
        <p14:creationId xmlns:p14="http://schemas.microsoft.com/office/powerpoint/2010/main" val="401598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r>
              <a:rPr lang="tr-TR" dirty="0" smtClean="0"/>
              <a:t>İlişkisel/</a:t>
            </a:r>
            <a:r>
              <a:rPr lang="tr-TR" baseline="0" dirty="0" smtClean="0"/>
              <a:t> Sosyal Zorbalık</a:t>
            </a:r>
          </a:p>
          <a:p>
            <a:pPr marL="228600" indent="-228600">
              <a:buAutoNum type="arabicPeriod"/>
            </a:pPr>
            <a:r>
              <a:rPr lang="tr-TR" baseline="0" dirty="0" smtClean="0"/>
              <a:t>Siber zorbalık &amp; ilişkisel zorbalık</a:t>
            </a:r>
            <a:endParaRPr lang="tr-TR" dirty="0"/>
          </a:p>
        </p:txBody>
      </p:sp>
      <p:sp>
        <p:nvSpPr>
          <p:cNvPr id="4" name="Slayt Numarası Yer Tutucusu 3"/>
          <p:cNvSpPr>
            <a:spLocks noGrp="1"/>
          </p:cNvSpPr>
          <p:nvPr>
            <p:ph type="sldNum" sz="quarter" idx="10"/>
          </p:nvPr>
        </p:nvSpPr>
        <p:spPr/>
        <p:txBody>
          <a:bodyPr/>
          <a:lstStyle/>
          <a:p>
            <a:fld id="{FB51B3DC-8C19-47EF-87F1-8DF8C1A885F5}" type="slidenum">
              <a:rPr lang="tr-TR" smtClean="0"/>
              <a:t>12</a:t>
            </a:fld>
            <a:endParaRPr lang="tr-TR"/>
          </a:p>
        </p:txBody>
      </p:sp>
    </p:spTree>
    <p:extLst>
      <p:ext uri="{BB962C8B-B14F-4D97-AF65-F5344CB8AC3E}">
        <p14:creationId xmlns:p14="http://schemas.microsoft.com/office/powerpoint/2010/main" val="72839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dirty="0" smtClean="0"/>
              <a:t>3.</a:t>
            </a:r>
            <a:r>
              <a:rPr lang="tr-TR" baseline="0" dirty="0" smtClean="0"/>
              <a:t> İlişkisel/ sosyal zorbalık. Duygusal Zorbalık.</a:t>
            </a:r>
          </a:p>
          <a:p>
            <a:pPr marL="0" indent="0">
              <a:buNone/>
            </a:pPr>
            <a:r>
              <a:rPr lang="tr-TR" baseline="0" dirty="0" smtClean="0"/>
              <a:t>4. Sözel &amp; İlişkisel &amp; Fiziksel Zorbalık</a:t>
            </a:r>
            <a:endParaRPr lang="tr-TR" dirty="0"/>
          </a:p>
        </p:txBody>
      </p:sp>
      <p:sp>
        <p:nvSpPr>
          <p:cNvPr id="4" name="Slayt Numarası Yer Tutucusu 3"/>
          <p:cNvSpPr>
            <a:spLocks noGrp="1"/>
          </p:cNvSpPr>
          <p:nvPr>
            <p:ph type="sldNum" sz="quarter" idx="10"/>
          </p:nvPr>
        </p:nvSpPr>
        <p:spPr/>
        <p:txBody>
          <a:bodyPr/>
          <a:lstStyle/>
          <a:p>
            <a:fld id="{FB51B3DC-8C19-47EF-87F1-8DF8C1A885F5}" type="slidenum">
              <a:rPr lang="tr-TR" smtClean="0"/>
              <a:t>13</a:t>
            </a:fld>
            <a:endParaRPr lang="tr-TR"/>
          </a:p>
        </p:txBody>
      </p:sp>
    </p:spTree>
    <p:extLst>
      <p:ext uri="{BB962C8B-B14F-4D97-AF65-F5344CB8AC3E}">
        <p14:creationId xmlns:p14="http://schemas.microsoft.com/office/powerpoint/2010/main" val="222742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dirty="0" smtClean="0"/>
              <a:t>5. Siber Zorbalık</a:t>
            </a:r>
            <a:endParaRPr lang="tr-TR" dirty="0"/>
          </a:p>
        </p:txBody>
      </p:sp>
      <p:sp>
        <p:nvSpPr>
          <p:cNvPr id="4" name="Slayt Numarası Yer Tutucusu 3"/>
          <p:cNvSpPr>
            <a:spLocks noGrp="1"/>
          </p:cNvSpPr>
          <p:nvPr>
            <p:ph type="sldNum" sz="quarter" idx="10"/>
          </p:nvPr>
        </p:nvSpPr>
        <p:spPr/>
        <p:txBody>
          <a:bodyPr/>
          <a:lstStyle/>
          <a:p>
            <a:fld id="{FB51B3DC-8C19-47EF-87F1-8DF8C1A885F5}" type="slidenum">
              <a:rPr lang="tr-TR" smtClean="0"/>
              <a:t>14</a:t>
            </a:fld>
            <a:endParaRPr lang="tr-TR"/>
          </a:p>
        </p:txBody>
      </p:sp>
    </p:spTree>
    <p:extLst>
      <p:ext uri="{BB962C8B-B14F-4D97-AF65-F5344CB8AC3E}">
        <p14:creationId xmlns:p14="http://schemas.microsoft.com/office/powerpoint/2010/main" val="3549643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650C547-B886-49DA-B17F-5C9D2603E693}" type="datetimeFigureOut">
              <a:rPr lang="tr-TR" smtClean="0"/>
              <a:t>20.09.2024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07FF21-5035-48E5-B751-1010CDA1A4E6}" type="slidenum">
              <a:rPr lang="tr-TR" smtClean="0"/>
              <a:t>‹#›</a:t>
            </a:fld>
            <a:endParaRPr lang="tr-TR"/>
          </a:p>
        </p:txBody>
      </p:sp>
    </p:spTree>
    <p:extLst>
      <p:ext uri="{BB962C8B-B14F-4D97-AF65-F5344CB8AC3E}">
        <p14:creationId xmlns:p14="http://schemas.microsoft.com/office/powerpoint/2010/main" val="357606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650C547-B886-49DA-B17F-5C9D2603E693}" type="datetimeFigureOut">
              <a:rPr lang="tr-TR" smtClean="0"/>
              <a:t>20.09.2024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F07FF21-5035-48E5-B751-1010CDA1A4E6}" type="slidenum">
              <a:rPr lang="tr-TR" smtClean="0"/>
              <a:t>‹#›</a:t>
            </a:fld>
            <a:endParaRPr lang="tr-TR"/>
          </a:p>
        </p:txBody>
      </p:sp>
    </p:spTree>
    <p:extLst>
      <p:ext uri="{BB962C8B-B14F-4D97-AF65-F5344CB8AC3E}">
        <p14:creationId xmlns:p14="http://schemas.microsoft.com/office/powerpoint/2010/main" val="294800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650C547-B886-49DA-B17F-5C9D2603E693}" type="datetimeFigureOut">
              <a:rPr lang="tr-TR" smtClean="0"/>
              <a:t>20.09.2024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F07FF21-5035-48E5-B751-1010CDA1A4E6}" type="slidenum">
              <a:rPr lang="tr-TR" smtClean="0"/>
              <a:t>‹#›</a:t>
            </a:fld>
            <a:endParaRPr lang="tr-TR"/>
          </a:p>
        </p:txBody>
      </p:sp>
    </p:spTree>
    <p:extLst>
      <p:ext uri="{BB962C8B-B14F-4D97-AF65-F5344CB8AC3E}">
        <p14:creationId xmlns:p14="http://schemas.microsoft.com/office/powerpoint/2010/main" val="321018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50C547-B886-49DA-B17F-5C9D2603E693}" type="datetimeFigureOut">
              <a:rPr lang="tr-TR" smtClean="0"/>
              <a:t>20.09.2024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07FF21-5035-48E5-B751-1010CDA1A4E6}" type="slidenum">
              <a:rPr lang="tr-TR" smtClean="0"/>
              <a:t>‹#›</a:t>
            </a:fld>
            <a:endParaRPr lang="tr-TR"/>
          </a:p>
        </p:txBody>
      </p:sp>
    </p:spTree>
    <p:extLst>
      <p:ext uri="{BB962C8B-B14F-4D97-AF65-F5344CB8AC3E}">
        <p14:creationId xmlns:p14="http://schemas.microsoft.com/office/powerpoint/2010/main" val="3368435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650C547-B886-49DA-B17F-5C9D2603E693}" type="datetimeFigureOut">
              <a:rPr lang="tr-TR" smtClean="0"/>
              <a:t>20.09.2024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07FF21-5035-48E5-B751-1010CDA1A4E6}" type="slidenum">
              <a:rPr lang="tr-TR" smtClean="0"/>
              <a:t>‹#›</a:t>
            </a:fld>
            <a:endParaRPr lang="tr-TR"/>
          </a:p>
        </p:txBody>
      </p:sp>
    </p:spTree>
    <p:extLst>
      <p:ext uri="{BB962C8B-B14F-4D97-AF65-F5344CB8AC3E}">
        <p14:creationId xmlns:p14="http://schemas.microsoft.com/office/powerpoint/2010/main" val="296139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7"/>
          <p:cNvSpPr>
            <a:spLocks noGrp="1"/>
          </p:cNvSpPr>
          <p:nvPr>
            <p:ph type="dt" sz="half" idx="10"/>
          </p:nvPr>
        </p:nvSpPr>
        <p:spPr/>
        <p:txBody>
          <a:bodyPr/>
          <a:lstStyle/>
          <a:p>
            <a:fld id="{E650C547-B886-49DA-B17F-5C9D2603E693}" type="datetimeFigureOut">
              <a:rPr lang="tr-TR" smtClean="0"/>
              <a:t>20.09.2024</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2F07FF21-5035-48E5-B751-1010CDA1A4E6}" type="slidenum">
              <a:rPr lang="tr-TR" smtClean="0"/>
              <a:t>‹#›</a:t>
            </a:fld>
            <a:endParaRPr lang="tr-TR"/>
          </a:p>
        </p:txBody>
      </p:sp>
    </p:spTree>
    <p:extLst>
      <p:ext uri="{BB962C8B-B14F-4D97-AF65-F5344CB8AC3E}">
        <p14:creationId xmlns:p14="http://schemas.microsoft.com/office/powerpoint/2010/main" val="405230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Date Placeholder 1"/>
          <p:cNvSpPr>
            <a:spLocks noGrp="1"/>
          </p:cNvSpPr>
          <p:nvPr>
            <p:ph type="dt" sz="half" idx="10"/>
          </p:nvPr>
        </p:nvSpPr>
        <p:spPr/>
        <p:txBody>
          <a:bodyPr/>
          <a:lstStyle/>
          <a:p>
            <a:fld id="{E650C547-B886-49DA-B17F-5C9D2603E693}" type="datetimeFigureOut">
              <a:rPr lang="tr-TR" smtClean="0"/>
              <a:t>20.09.2024</a:t>
            </a:fld>
            <a:endParaRPr lang="tr-TR"/>
          </a:p>
        </p:txBody>
      </p:sp>
      <p:sp>
        <p:nvSpPr>
          <p:cNvPr id="11" name="Footer Placeholder 10"/>
          <p:cNvSpPr>
            <a:spLocks noGrp="1"/>
          </p:cNvSpPr>
          <p:nvPr>
            <p:ph type="ftr" sz="quarter" idx="11"/>
          </p:nvPr>
        </p:nvSpPr>
        <p:spPr/>
        <p:txBody>
          <a:bodyPr/>
          <a:lstStyle/>
          <a:p>
            <a:endParaRPr lang="tr-TR"/>
          </a:p>
        </p:txBody>
      </p:sp>
      <p:sp>
        <p:nvSpPr>
          <p:cNvPr id="12" name="Slide Number Placeholder 11"/>
          <p:cNvSpPr>
            <a:spLocks noGrp="1"/>
          </p:cNvSpPr>
          <p:nvPr>
            <p:ph type="sldNum" sz="quarter" idx="12"/>
          </p:nvPr>
        </p:nvSpPr>
        <p:spPr/>
        <p:txBody>
          <a:bodyPr/>
          <a:lstStyle/>
          <a:p>
            <a:fld id="{2F07FF21-5035-48E5-B751-1010CDA1A4E6}" type="slidenum">
              <a:rPr lang="tr-TR" smtClean="0"/>
              <a:t>‹#›</a:t>
            </a:fld>
            <a:endParaRPr lang="tr-TR"/>
          </a:p>
        </p:txBody>
      </p:sp>
    </p:spTree>
    <p:extLst>
      <p:ext uri="{BB962C8B-B14F-4D97-AF65-F5344CB8AC3E}">
        <p14:creationId xmlns:p14="http://schemas.microsoft.com/office/powerpoint/2010/main" val="90986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2" name="Date Placeholder 1"/>
          <p:cNvSpPr>
            <a:spLocks noGrp="1"/>
          </p:cNvSpPr>
          <p:nvPr>
            <p:ph type="dt" sz="half" idx="10"/>
          </p:nvPr>
        </p:nvSpPr>
        <p:spPr/>
        <p:txBody>
          <a:bodyPr/>
          <a:lstStyle/>
          <a:p>
            <a:fld id="{E650C547-B886-49DA-B17F-5C9D2603E693}" type="datetimeFigureOut">
              <a:rPr lang="tr-TR" smtClean="0"/>
              <a:t>20.09.2024</a:t>
            </a:fld>
            <a:endParaRPr lang="tr-TR"/>
          </a:p>
        </p:txBody>
      </p:sp>
      <p:sp>
        <p:nvSpPr>
          <p:cNvPr id="7" name="Footer Placeholder 6"/>
          <p:cNvSpPr>
            <a:spLocks noGrp="1"/>
          </p:cNvSpPr>
          <p:nvPr>
            <p:ph type="ftr" sz="quarter" idx="11"/>
          </p:nvPr>
        </p:nvSpPr>
        <p:spPr/>
        <p:txBody>
          <a:bodyPr/>
          <a:lstStyle/>
          <a:p>
            <a:endParaRPr lang="tr-TR"/>
          </a:p>
        </p:txBody>
      </p:sp>
      <p:sp>
        <p:nvSpPr>
          <p:cNvPr id="8" name="Slide Number Placeholder 7"/>
          <p:cNvSpPr>
            <a:spLocks noGrp="1"/>
          </p:cNvSpPr>
          <p:nvPr>
            <p:ph type="sldNum" sz="quarter" idx="12"/>
          </p:nvPr>
        </p:nvSpPr>
        <p:spPr/>
        <p:txBody>
          <a:bodyPr/>
          <a:lstStyle/>
          <a:p>
            <a:fld id="{2F07FF21-5035-48E5-B751-1010CDA1A4E6}" type="slidenum">
              <a:rPr lang="tr-TR" smtClean="0"/>
              <a:t>‹#›</a:t>
            </a:fld>
            <a:endParaRPr lang="tr-TR"/>
          </a:p>
        </p:txBody>
      </p:sp>
    </p:spTree>
    <p:extLst>
      <p:ext uri="{BB962C8B-B14F-4D97-AF65-F5344CB8AC3E}">
        <p14:creationId xmlns:p14="http://schemas.microsoft.com/office/powerpoint/2010/main" val="79273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50C547-B886-49DA-B17F-5C9D2603E693}" type="datetimeFigureOut">
              <a:rPr lang="tr-TR" smtClean="0"/>
              <a:t>20.09.2024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F07FF21-5035-48E5-B751-1010CDA1A4E6}" type="slidenum">
              <a:rPr lang="tr-TR" smtClean="0"/>
              <a:t>‹#›</a:t>
            </a:fld>
            <a:endParaRPr lang="tr-TR"/>
          </a:p>
        </p:txBody>
      </p:sp>
    </p:spTree>
    <p:extLst>
      <p:ext uri="{BB962C8B-B14F-4D97-AF65-F5344CB8AC3E}">
        <p14:creationId xmlns:p14="http://schemas.microsoft.com/office/powerpoint/2010/main" val="42653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tr-TR" smtClean="0"/>
              <a:t>Asıl başlık stili için tıklatın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8" name="Date Placeholder 7"/>
          <p:cNvSpPr>
            <a:spLocks noGrp="1"/>
          </p:cNvSpPr>
          <p:nvPr>
            <p:ph type="dt" sz="half" idx="10"/>
          </p:nvPr>
        </p:nvSpPr>
        <p:spPr/>
        <p:txBody>
          <a:bodyPr/>
          <a:lstStyle/>
          <a:p>
            <a:fld id="{E650C547-B886-49DA-B17F-5C9D2603E693}" type="datetimeFigureOut">
              <a:rPr lang="tr-TR" smtClean="0"/>
              <a:t>20.09.2024</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2F07FF21-5035-48E5-B751-1010CDA1A4E6}" type="slidenum">
              <a:rPr lang="tr-TR" smtClean="0"/>
              <a:t>‹#›</a:t>
            </a:fld>
            <a:endParaRPr lang="tr-TR"/>
          </a:p>
        </p:txBody>
      </p:sp>
    </p:spTree>
    <p:extLst>
      <p:ext uri="{BB962C8B-B14F-4D97-AF65-F5344CB8AC3E}">
        <p14:creationId xmlns:p14="http://schemas.microsoft.com/office/powerpoint/2010/main" val="1169390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8" name="Date Placeholder 7"/>
          <p:cNvSpPr>
            <a:spLocks noGrp="1"/>
          </p:cNvSpPr>
          <p:nvPr>
            <p:ph type="dt" sz="half" idx="10"/>
          </p:nvPr>
        </p:nvSpPr>
        <p:spPr/>
        <p:txBody>
          <a:bodyPr/>
          <a:lstStyle/>
          <a:p>
            <a:fld id="{E650C547-B886-49DA-B17F-5C9D2603E693}" type="datetimeFigureOut">
              <a:rPr lang="tr-TR" smtClean="0"/>
              <a:t>20.09.2024</a:t>
            </a:fld>
            <a:endParaRPr lang="tr-TR"/>
          </a:p>
        </p:txBody>
      </p:sp>
      <p:sp>
        <p:nvSpPr>
          <p:cNvPr id="9" name="Footer Placeholder 8"/>
          <p:cNvSpPr>
            <a:spLocks noGrp="1"/>
          </p:cNvSpPr>
          <p:nvPr>
            <p:ph type="ftr" sz="quarter" idx="11"/>
          </p:nvPr>
        </p:nvSpPr>
        <p:spPr>
          <a:xfrm>
            <a:off x="3499101" y="6356350"/>
            <a:ext cx="5911517" cy="365125"/>
          </a:xfrm>
        </p:spPr>
        <p:txBody>
          <a:bodyPr/>
          <a:lstStyle/>
          <a:p>
            <a:endParaRPr lang="tr-TR"/>
          </a:p>
        </p:txBody>
      </p:sp>
      <p:sp>
        <p:nvSpPr>
          <p:cNvPr id="10" name="Slide Number Placeholder 9"/>
          <p:cNvSpPr>
            <a:spLocks noGrp="1"/>
          </p:cNvSpPr>
          <p:nvPr>
            <p:ph type="sldNum" sz="quarter" idx="12"/>
          </p:nvPr>
        </p:nvSpPr>
        <p:spPr/>
        <p:txBody>
          <a:bodyPr/>
          <a:lstStyle/>
          <a:p>
            <a:fld id="{2F07FF21-5035-48E5-B751-1010CDA1A4E6}" type="slidenum">
              <a:rPr lang="tr-TR" smtClean="0"/>
              <a:t>‹#›</a:t>
            </a:fld>
            <a:endParaRPr lang="tr-TR"/>
          </a:p>
        </p:txBody>
      </p:sp>
    </p:spTree>
    <p:extLst>
      <p:ext uri="{BB962C8B-B14F-4D97-AF65-F5344CB8AC3E}">
        <p14:creationId xmlns:p14="http://schemas.microsoft.com/office/powerpoint/2010/main" val="142916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E650C547-B886-49DA-B17F-5C9D2603E693}" type="datetimeFigureOut">
              <a:rPr lang="tr-TR" smtClean="0"/>
              <a:t>20.09.2024</a:t>
            </a:fld>
            <a:endParaRPr lang="tr-T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2F07FF21-5035-48E5-B751-1010CDA1A4E6}" type="slidenum">
              <a:rPr lang="tr-TR" smtClean="0"/>
              <a:t>‹#›</a:t>
            </a:fld>
            <a:endParaRPr lang="tr-TR"/>
          </a:p>
        </p:txBody>
      </p:sp>
    </p:spTree>
    <p:extLst>
      <p:ext uri="{BB962C8B-B14F-4D97-AF65-F5344CB8AC3E}">
        <p14:creationId xmlns:p14="http://schemas.microsoft.com/office/powerpoint/2010/main" val="161749113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65811" y="2809702"/>
            <a:ext cx="7520247" cy="532014"/>
          </a:xfrm>
        </p:spPr>
        <p:txBody>
          <a:bodyPr>
            <a:normAutofit fontScale="90000"/>
          </a:bodyPr>
          <a:lstStyle/>
          <a:p>
            <a:r>
              <a:rPr lang="tr-TR" dirty="0" smtClean="0">
                <a:solidFill>
                  <a:schemeClr val="accent5">
                    <a:lumMod val="50000"/>
                  </a:schemeClr>
                </a:solidFill>
              </a:rPr>
              <a:t>AKRAN ZORBALIĞI</a:t>
            </a:r>
            <a:endParaRPr lang="tr-TR" dirty="0">
              <a:solidFill>
                <a:schemeClr val="accent5">
                  <a:lumMod val="50000"/>
                </a:schemeClr>
              </a:solidFill>
            </a:endParaRPr>
          </a:p>
        </p:txBody>
      </p:sp>
      <p:sp>
        <p:nvSpPr>
          <p:cNvPr id="3" name="Alt Başlık 2"/>
          <p:cNvSpPr>
            <a:spLocks noGrp="1"/>
          </p:cNvSpPr>
          <p:nvPr>
            <p:ph type="subTitle" idx="1"/>
          </p:nvPr>
        </p:nvSpPr>
        <p:spPr>
          <a:xfrm>
            <a:off x="1524000" y="3341716"/>
            <a:ext cx="9144000" cy="1463040"/>
          </a:xfrm>
        </p:spPr>
        <p:txBody>
          <a:bodyPr>
            <a:normAutofit fontScale="85000" lnSpcReduction="20000"/>
          </a:bodyPr>
          <a:lstStyle/>
          <a:p>
            <a:pPr algn="just"/>
            <a:r>
              <a:rPr lang="tr-TR" dirty="0" smtClean="0">
                <a:solidFill>
                  <a:schemeClr val="accent5">
                    <a:lumMod val="50000"/>
                  </a:schemeClr>
                </a:solidFill>
              </a:rPr>
              <a:t>LİSE / ÖĞRENCİ SUNUMU</a:t>
            </a:r>
          </a:p>
          <a:p>
            <a:pPr algn="just"/>
            <a:endParaRPr lang="tr-TR" dirty="0"/>
          </a:p>
          <a:p>
            <a:pPr algn="just"/>
            <a:r>
              <a:rPr lang="tr-TR" dirty="0" smtClean="0">
                <a:solidFill>
                  <a:schemeClr val="accent5">
                    <a:lumMod val="50000"/>
                  </a:schemeClr>
                </a:solidFill>
              </a:rPr>
              <a:t>Antalya İl Milli Eğitim Müdürlüğü</a:t>
            </a:r>
            <a:endParaRPr lang="tr-TR" dirty="0" smtClean="0">
              <a:solidFill>
                <a:schemeClr val="accent5">
                  <a:lumMod val="50000"/>
                </a:schemeClr>
              </a:solidFill>
            </a:endParaRPr>
          </a:p>
          <a:p>
            <a:pPr algn="just"/>
            <a:r>
              <a:rPr lang="tr-TR" dirty="0" smtClean="0">
                <a:solidFill>
                  <a:schemeClr val="accent5">
                    <a:lumMod val="50000"/>
                  </a:schemeClr>
                </a:solidFill>
              </a:rPr>
              <a:t>2024</a:t>
            </a:r>
            <a:endParaRPr lang="tr-TR" dirty="0">
              <a:solidFill>
                <a:schemeClr val="accent5">
                  <a:lumMod val="50000"/>
                </a:schemeClr>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14" y="0"/>
            <a:ext cx="734897" cy="73489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1959" y="1556168"/>
            <a:ext cx="3807229" cy="3807229"/>
          </a:xfrm>
          <a:prstGeom prst="rect">
            <a:avLst/>
          </a:prstGeom>
        </p:spPr>
      </p:pic>
    </p:spTree>
    <p:extLst>
      <p:ext uri="{BB962C8B-B14F-4D97-AF65-F5344CB8AC3E}">
        <p14:creationId xmlns:p14="http://schemas.microsoft.com/office/powerpoint/2010/main" val="779357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3336895757"/>
              </p:ext>
            </p:extLst>
          </p:nvPr>
        </p:nvGraphicFramePr>
        <p:xfrm>
          <a:off x="3585709" y="1686405"/>
          <a:ext cx="8128000" cy="3779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46922968"/>
                    </a:ext>
                  </a:extLst>
                </a:gridCol>
                <a:gridCol w="4064000">
                  <a:extLst>
                    <a:ext uri="{9D8B030D-6E8A-4147-A177-3AD203B41FA5}">
                      <a16:colId xmlns:a16="http://schemas.microsoft.com/office/drawing/2014/main" val="1021162408"/>
                    </a:ext>
                  </a:extLst>
                </a:gridCol>
              </a:tblGrid>
              <a:tr h="370840">
                <a:tc>
                  <a:txBody>
                    <a:bodyPr/>
                    <a:lstStyle/>
                    <a:p>
                      <a:pPr algn="ctr"/>
                      <a:r>
                        <a:rPr lang="tr-TR" dirty="0" smtClean="0"/>
                        <a:t>AKRAN ZORBALIĞI</a:t>
                      </a:r>
                      <a:endParaRPr lang="tr-TR" dirty="0"/>
                    </a:p>
                  </a:txBody>
                  <a:tcPr/>
                </a:tc>
                <a:tc>
                  <a:txBody>
                    <a:bodyPr/>
                    <a:lstStyle/>
                    <a:p>
                      <a:pPr algn="ctr"/>
                      <a:r>
                        <a:rPr lang="tr-TR" dirty="0" smtClean="0"/>
                        <a:t>AKRAN ÇATIŞMASI</a:t>
                      </a:r>
                      <a:endParaRPr lang="tr-TR" dirty="0"/>
                    </a:p>
                  </a:txBody>
                  <a:tcPr/>
                </a:tc>
                <a:extLst>
                  <a:ext uri="{0D108BD9-81ED-4DB2-BD59-A6C34878D82A}">
                    <a16:rowId xmlns:a16="http://schemas.microsoft.com/office/drawing/2014/main" val="337943755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Arkadaşlık ilişkisi yoktur.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Arkadaşlık ilişkisi vardır.</a:t>
                      </a:r>
                    </a:p>
                  </a:txBody>
                  <a:tcPr/>
                </a:tc>
                <a:extLst>
                  <a:ext uri="{0D108BD9-81ED-4DB2-BD59-A6C34878D82A}">
                    <a16:rowId xmlns:a16="http://schemas.microsoft.com/office/drawing/2014/main" val="130960932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Güçler arası denge yoktur.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Güçler arası denge vardır.</a:t>
                      </a:r>
                    </a:p>
                  </a:txBody>
                  <a:tcPr/>
                </a:tc>
                <a:extLst>
                  <a:ext uri="{0D108BD9-81ED-4DB2-BD59-A6C34878D82A}">
                    <a16:rowId xmlns:a16="http://schemas.microsoft.com/office/drawing/2014/main" val="82739913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Davranışlar sıklıkla tekrarlanır.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Arada sırada yaşanır. Çatışma sürekli değildir.</a:t>
                      </a:r>
                    </a:p>
                  </a:txBody>
                  <a:tcPr/>
                </a:tc>
                <a:extLst>
                  <a:ext uri="{0D108BD9-81ED-4DB2-BD59-A6C34878D82A}">
                    <a16:rowId xmlns:a16="http://schemas.microsoft.com/office/drawing/2014/main" val="254890456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Sonuçları kalıcı ve ağırdır.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Sonuçları ciddi değildir.</a:t>
                      </a:r>
                    </a:p>
                  </a:txBody>
                  <a:tcPr/>
                </a:tc>
                <a:extLst>
                  <a:ext uri="{0D108BD9-81ED-4DB2-BD59-A6C34878D82A}">
                    <a16:rowId xmlns:a16="http://schemas.microsoft.com/office/drawing/2014/main" val="246095916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Pişmanlık ve sorumluluk alma yoktur.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Pişmanlık ve sorumluluk alma vardır.</a:t>
                      </a:r>
                    </a:p>
                  </a:txBody>
                  <a:tcPr/>
                </a:tc>
                <a:extLst>
                  <a:ext uri="{0D108BD9-81ED-4DB2-BD59-A6C34878D82A}">
                    <a16:rowId xmlns:a16="http://schemas.microsoft.com/office/drawing/2014/main" val="178059427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Problem çözülmeye çalışılmaz.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Taraflar problemi çözmeye çalışır.</a:t>
                      </a:r>
                    </a:p>
                  </a:txBody>
                  <a:tcPr/>
                </a:tc>
                <a:extLst>
                  <a:ext uri="{0D108BD9-81ED-4DB2-BD59-A6C34878D82A}">
                    <a16:rowId xmlns:a16="http://schemas.microsoft.com/office/drawing/2014/main" val="52894426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Eşit duygusal tepki yoktur. Zorbalığa maruz kalanın yaşadığı olumsuz duygusal tepkiler yoğundur.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İki tarafta da benzer duygusal tepkiler vardır.</a:t>
                      </a:r>
                    </a:p>
                  </a:txBody>
                  <a:tcPr/>
                </a:tc>
                <a:extLst>
                  <a:ext uri="{0D108BD9-81ED-4DB2-BD59-A6C34878D82A}">
                    <a16:rowId xmlns:a16="http://schemas.microsoft.com/office/drawing/2014/main" val="3236182352"/>
                  </a:ext>
                </a:extLst>
              </a:tr>
            </a:tbl>
          </a:graphicData>
        </a:graphic>
      </p:graphicFrame>
      <p:sp>
        <p:nvSpPr>
          <p:cNvPr id="7" name="Unvan 6"/>
          <p:cNvSpPr>
            <a:spLocks noGrp="1"/>
          </p:cNvSpPr>
          <p:nvPr>
            <p:ph type="title"/>
          </p:nvPr>
        </p:nvSpPr>
        <p:spPr/>
        <p:txBody>
          <a:bodyPr/>
          <a:lstStyle/>
          <a:p>
            <a:endParaRPr lang="tr-TR"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Rectangle 2"/>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919" y="1869948"/>
            <a:ext cx="2902527" cy="3108960"/>
          </a:xfrm>
          <a:prstGeom prst="rect">
            <a:avLst/>
          </a:prstGeom>
          <a:effectLst>
            <a:softEdge rad="127000"/>
          </a:effectLst>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Tree>
    <p:extLst>
      <p:ext uri="{BB962C8B-B14F-4D97-AF65-F5344CB8AC3E}">
        <p14:creationId xmlns:p14="http://schemas.microsoft.com/office/powerpoint/2010/main" val="3269869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chemeClr val="accent5">
                    <a:lumMod val="50000"/>
                  </a:schemeClr>
                </a:solidFill>
              </a:rPr>
              <a:t>Doğru Bilinen Yanlışlar</a:t>
            </a:r>
            <a:endParaRPr lang="tr-TR" dirty="0">
              <a:solidFill>
                <a:schemeClr val="accent5">
                  <a:lumMod val="50000"/>
                </a:schemeClr>
              </a:solidFill>
            </a:endParaRPr>
          </a:p>
        </p:txBody>
      </p:sp>
      <p:sp>
        <p:nvSpPr>
          <p:cNvPr id="5" name="Serbest Form 4"/>
          <p:cNvSpPr/>
          <p:nvPr/>
        </p:nvSpPr>
        <p:spPr>
          <a:xfrm rot="21149574">
            <a:off x="306069" y="3884618"/>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611848707"/>
              </p:ext>
            </p:extLst>
          </p:nvPr>
        </p:nvGraphicFramePr>
        <p:xfrm>
          <a:off x="3590834" y="475826"/>
          <a:ext cx="8128000" cy="5857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77220793"/>
                    </a:ext>
                  </a:extLst>
                </a:gridCol>
                <a:gridCol w="4064000">
                  <a:extLst>
                    <a:ext uri="{9D8B030D-6E8A-4147-A177-3AD203B41FA5}">
                      <a16:colId xmlns:a16="http://schemas.microsoft.com/office/drawing/2014/main" val="724120774"/>
                    </a:ext>
                  </a:extLst>
                </a:gridCol>
              </a:tblGrid>
              <a:tr h="370840">
                <a:tc>
                  <a:txBody>
                    <a:bodyPr/>
                    <a:lstStyle/>
                    <a:p>
                      <a:pPr algn="ctr"/>
                      <a:r>
                        <a:rPr lang="tr-TR" dirty="0" smtClean="0"/>
                        <a:t>YANLIŞ</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dirty="0" smtClean="0"/>
                        <a:t>DOĞRU</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279122373"/>
                  </a:ext>
                </a:extLst>
              </a:tr>
              <a:tr h="370840">
                <a:tc>
                  <a:txBody>
                    <a:bodyPr/>
                    <a:lstStyle/>
                    <a:p>
                      <a:r>
                        <a:rPr lang="tr-TR" dirty="0" smtClean="0">
                          <a:solidFill>
                            <a:schemeClr val="tx1"/>
                          </a:solidFill>
                        </a:rPr>
                        <a:t>Bazıları zorbalığı</a:t>
                      </a:r>
                      <a:r>
                        <a:rPr lang="tr-TR" baseline="0" dirty="0" smtClean="0">
                          <a:solidFill>
                            <a:schemeClr val="tx1"/>
                          </a:solidFill>
                        </a:rPr>
                        <a:t> hak eder.</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Hiç kimse sürekli ve sistemli olarak arkadaşları tarafından üzülmeyi, dışlanmayı, yok sayılmayı hak etmez.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425212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Zorbalıktan sadece süt kuzusu olanlar yakınır.</a:t>
                      </a:r>
                    </a:p>
                    <a:p>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Zorbalıktan herkes etkilenebilir ve yakınmak normaldir.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57784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Sadece erkekler zorbalık yapar.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Zorbalık davranışlarını erkek öğrenciler de kız öğrenciler de gösterebilir.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6760734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Zorbayı ele vermek ispiyonculuktur.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Zorbayı şikayet etmek ispiyonculuk değil, durumu bildirmektir.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8605517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Zorbalık yapanları görmezden gelirseniz size bulaşmazlar.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Bugün görmezden gelirseniz yarın mağdur siz de olabilirsiniz.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318109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Bir zorba ile mücadele etmenin en iyi yolu onunla kavga etmek ve intikam almaktır.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dirty="0" smtClean="0">
                          <a:solidFill>
                            <a:schemeClr val="tx1"/>
                          </a:solidFill>
                        </a:rPr>
                        <a:t>Zorbalık ile mücadele etmenin en iyi yolu zorbalığı bilmek, nasıl ve kimlerden yardım alınacağını öğrenmek ve tüm arkadaşlarına anlatmaktır. Unutma, herkes zorbalıkla mücadele ederse zorbalık mutlaka kaybedecektir.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86687215"/>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0761" y="475826"/>
            <a:ext cx="337457" cy="337457"/>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5516" y="492702"/>
            <a:ext cx="366850" cy="320581"/>
          </a:xfrm>
          <a:prstGeom prst="rect">
            <a:avLst/>
          </a:prstGeom>
        </p:spPr>
      </p:pic>
    </p:spTree>
    <p:extLst>
      <p:ext uri="{BB962C8B-B14F-4D97-AF65-F5344CB8AC3E}">
        <p14:creationId xmlns:p14="http://schemas.microsoft.com/office/powerpoint/2010/main" val="3145834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4144572" y="3751694"/>
            <a:ext cx="7039896" cy="196645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Yuvarlatılmış Dikdörtgen 4"/>
          <p:cNvSpPr/>
          <p:nvPr/>
        </p:nvSpPr>
        <p:spPr>
          <a:xfrm>
            <a:off x="4144572" y="1518640"/>
            <a:ext cx="7039896" cy="196645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p:txBody>
          <a:bodyPr/>
          <a:lstStyle/>
          <a:p>
            <a:pPr algn="ctr"/>
            <a:r>
              <a:rPr lang="tr-TR" dirty="0" smtClean="0">
                <a:solidFill>
                  <a:schemeClr val="accent5">
                    <a:lumMod val="50000"/>
                  </a:schemeClr>
                </a:solidFill>
              </a:rPr>
              <a:t>Örnek Durum ve Olaylar</a:t>
            </a:r>
            <a:endParaRPr lang="tr-TR" dirty="0">
              <a:solidFill>
                <a:schemeClr val="accent5">
                  <a:lumMod val="50000"/>
                </a:schemeClr>
              </a:solidFill>
            </a:endParaRPr>
          </a:p>
        </p:txBody>
      </p:sp>
      <p:sp>
        <p:nvSpPr>
          <p:cNvPr id="3" name="İçerik Yer Tutucusu 2"/>
          <p:cNvSpPr>
            <a:spLocks noGrp="1"/>
          </p:cNvSpPr>
          <p:nvPr>
            <p:ph idx="1"/>
          </p:nvPr>
        </p:nvSpPr>
        <p:spPr>
          <a:xfrm>
            <a:off x="3751281" y="111809"/>
            <a:ext cx="7315200" cy="5837264"/>
          </a:xfrm>
        </p:spPr>
        <p:txBody>
          <a:bodyPr/>
          <a:lstStyle/>
          <a:p>
            <a:pPr marL="0" indent="0">
              <a:buNone/>
            </a:pPr>
            <a:r>
              <a:rPr lang="tr-TR" sz="2400" dirty="0" smtClean="0">
                <a:effectLst>
                  <a:outerShdw blurRad="38100" dist="38100" dir="2700000" algn="tl">
                    <a:srgbClr val="000000">
                      <a:alpha val="43137"/>
                    </a:srgbClr>
                  </a:outerShdw>
                </a:effectLst>
              </a:rPr>
              <a:t>Verilen cümlelerin hangi zorbalık türlerine örnek olduğunu düşünelim.</a:t>
            </a:r>
          </a:p>
          <a:p>
            <a:pPr marL="0" indent="0">
              <a:buNone/>
            </a:pPr>
            <a:endParaRPr lang="tr-TR" sz="2400" dirty="0" smtClean="0">
              <a:effectLst>
                <a:outerShdw blurRad="38100" dist="38100" dir="2700000" algn="tl">
                  <a:srgbClr val="000000">
                    <a:alpha val="43137"/>
                  </a:srgbClr>
                </a:outerShdw>
              </a:effectLst>
            </a:endParaRPr>
          </a:p>
          <a:p>
            <a:pPr marL="457200" indent="-457200">
              <a:buAutoNum type="arabicPeriod"/>
            </a:pPr>
            <a:r>
              <a:rPr lang="tr-TR" b="1" dirty="0" smtClean="0"/>
              <a:t>Feyza, sınıf arkadaşı Selime’nin ayakkabılarıyla </a:t>
            </a:r>
            <a:r>
              <a:rPr lang="tr-TR" b="1" u="sng" dirty="0" smtClean="0"/>
              <a:t>sürekli</a:t>
            </a:r>
            <a:r>
              <a:rPr lang="tr-TR" b="1" dirty="0" smtClean="0"/>
              <a:t> dalga geçmektedir. Ayakkabılarının tanınan bir marka olmadığını söylemekte, ona Kezban demektedir. Maddi durumu pahalı marka ayakkabı almaya yetmeyen Selime kendisini hem üzgün hem eksik hissetmekte, ailesinin maddi durumundan utanmaktadır. </a:t>
            </a:r>
          </a:p>
          <a:p>
            <a:pPr marL="457200" indent="-457200">
              <a:buAutoNum type="arabicPeriod"/>
            </a:pPr>
            <a:endParaRPr lang="tr-TR" dirty="0" smtClean="0"/>
          </a:p>
          <a:p>
            <a:pPr marL="457200" indent="-457200">
              <a:buAutoNum type="arabicPeriod"/>
            </a:pPr>
            <a:r>
              <a:rPr lang="tr-TR" b="1" dirty="0" smtClean="0"/>
              <a:t>Dilek sınıf arkadaşı Reha’nın fotoğraflarını onun haberi olmadan çekmiş ve sınıfın ifşa grubunda paylaşmıştır. Reha bundan rahatsız olduğunu, bunun bir </a:t>
            </a:r>
            <a:r>
              <a:rPr lang="tr-TR" b="1" u="sng" dirty="0" smtClean="0"/>
              <a:t>suç</a:t>
            </a:r>
            <a:r>
              <a:rPr lang="tr-TR" b="1" dirty="0" smtClean="0"/>
              <a:t> olduğunu Dilek’e söylemiş ama Dilek bunu umursamayıp aynı şeyi yapmayı </a:t>
            </a:r>
            <a:r>
              <a:rPr lang="tr-TR" b="1" u="sng" dirty="0" smtClean="0"/>
              <a:t>sürdürmüştür</a:t>
            </a:r>
            <a:r>
              <a:rPr lang="tr-TR" b="1" dirty="0" smtClean="0"/>
              <a:t>. Bunun üzerine Reha polise gitmiş ve suç bildiriminde bulunmuştur.</a:t>
            </a:r>
            <a:endParaRPr lang="tr-TR" b="1"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7" name="Serbest Form 6"/>
          <p:cNvSpPr/>
          <p:nvPr/>
        </p:nvSpPr>
        <p:spPr>
          <a:xfrm rot="21149574">
            <a:off x="251604" y="3912687"/>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882" y="299256"/>
            <a:ext cx="1967354" cy="1967354"/>
          </a:xfrm>
          <a:prstGeom prst="rect">
            <a:avLst/>
          </a:prstGeom>
          <a:effectLst>
            <a:softEdge rad="127000"/>
          </a:effectLst>
        </p:spPr>
      </p:pic>
    </p:spTree>
    <p:extLst>
      <p:ext uri="{BB962C8B-B14F-4D97-AF65-F5344CB8AC3E}">
        <p14:creationId xmlns:p14="http://schemas.microsoft.com/office/powerpoint/2010/main" val="3843663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4129548" y="4140007"/>
            <a:ext cx="6936933" cy="197628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4129548" y="1936955"/>
            <a:ext cx="6936933" cy="197628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p:txBody>
          <a:bodyPr/>
          <a:lstStyle/>
          <a:p>
            <a:pPr algn="ctr"/>
            <a:r>
              <a:rPr lang="tr-TR" dirty="0" smtClean="0">
                <a:solidFill>
                  <a:schemeClr val="accent5">
                    <a:lumMod val="50000"/>
                  </a:schemeClr>
                </a:solidFill>
              </a:rPr>
              <a:t>Örnek Durum ve Olaylar</a:t>
            </a:r>
            <a:endParaRPr lang="tr-TR" dirty="0">
              <a:solidFill>
                <a:schemeClr val="accent5">
                  <a:lumMod val="50000"/>
                </a:schemeClr>
              </a:solidFill>
            </a:endParaRPr>
          </a:p>
        </p:txBody>
      </p:sp>
      <p:sp>
        <p:nvSpPr>
          <p:cNvPr id="3" name="İçerik Yer Tutucusu 2"/>
          <p:cNvSpPr>
            <a:spLocks noGrp="1"/>
          </p:cNvSpPr>
          <p:nvPr>
            <p:ph idx="1"/>
          </p:nvPr>
        </p:nvSpPr>
        <p:spPr>
          <a:xfrm>
            <a:off x="3751281" y="882941"/>
            <a:ext cx="7315200" cy="5317561"/>
          </a:xfrm>
        </p:spPr>
        <p:txBody>
          <a:bodyPr>
            <a:normAutofit lnSpcReduction="10000"/>
          </a:bodyPr>
          <a:lstStyle/>
          <a:p>
            <a:pPr marL="0" indent="0">
              <a:buNone/>
            </a:pPr>
            <a:r>
              <a:rPr lang="tr-TR" sz="2400" dirty="0" smtClean="0">
                <a:effectLst>
                  <a:outerShdw blurRad="38100" dist="38100" dir="2700000" algn="tl">
                    <a:srgbClr val="000000">
                      <a:alpha val="43137"/>
                    </a:srgbClr>
                  </a:outerShdw>
                </a:effectLst>
              </a:rPr>
              <a:t>Verilen cümlelerin </a:t>
            </a:r>
            <a:r>
              <a:rPr lang="tr-TR" sz="2400" dirty="0">
                <a:effectLst>
                  <a:outerShdw blurRad="38100" dist="38100" dir="2700000" algn="tl">
                    <a:srgbClr val="000000">
                      <a:alpha val="43137"/>
                    </a:srgbClr>
                  </a:outerShdw>
                </a:effectLst>
              </a:rPr>
              <a:t>hangi zorbalık türlerine örnek </a:t>
            </a:r>
            <a:r>
              <a:rPr lang="tr-TR" sz="2400" dirty="0" smtClean="0">
                <a:effectLst>
                  <a:outerShdw blurRad="38100" dist="38100" dir="2700000" algn="tl">
                    <a:srgbClr val="000000">
                      <a:alpha val="43137"/>
                    </a:srgbClr>
                  </a:outerShdw>
                </a:effectLst>
              </a:rPr>
              <a:t>olduğunu düşünelim.</a:t>
            </a:r>
          </a:p>
          <a:p>
            <a:pPr marL="0" indent="0">
              <a:buNone/>
            </a:pPr>
            <a:endParaRPr lang="tr-TR" sz="2400" dirty="0" smtClean="0">
              <a:effectLst>
                <a:outerShdw blurRad="38100" dist="38100" dir="2700000" algn="tl">
                  <a:srgbClr val="000000">
                    <a:alpha val="43137"/>
                  </a:srgbClr>
                </a:outerShdw>
              </a:effectLst>
            </a:endParaRPr>
          </a:p>
          <a:p>
            <a:pPr marL="457200" indent="-457200">
              <a:buFont typeface="+mj-lt"/>
              <a:buAutoNum type="arabicPeriod" startAt="3"/>
            </a:pPr>
            <a:r>
              <a:rPr lang="tr-TR" b="1" dirty="0" smtClean="0"/>
              <a:t>Özge okulda çok popüler olan bir öğrencidir. Arkadaşları onun davranışlarını takip etmekte, onunla arkadaş kalmak için onun istediği şekilde davranmaktadır. Özge sınıf arkadaşı Nuri ile kavga etmiş ve onunla arası bozulmuştur. Bunun üzerine tüm çevresine Nuri’yle konuşmamasını söylemiş ve Nuri okulda yapayalnız kalmıştır. </a:t>
            </a:r>
          </a:p>
          <a:p>
            <a:pPr marL="457200" indent="-457200">
              <a:buFont typeface="+mj-lt"/>
              <a:buAutoNum type="arabicPeriod" startAt="3"/>
            </a:pPr>
            <a:endParaRPr lang="tr-TR" dirty="0" smtClean="0"/>
          </a:p>
          <a:p>
            <a:pPr marL="457200" indent="-457200">
              <a:buFont typeface="+mj-lt"/>
              <a:buAutoNum type="arabicPeriod" startAt="3"/>
            </a:pPr>
            <a:r>
              <a:rPr lang="tr-TR" b="1" dirty="0" smtClean="0"/>
              <a:t>Özkan, diğer sınıfta okuyan Mustafa’yla her fırsatta dalga geçmektedir. Mustafa’ya boyu kısa diye lakap takmakta, Mustafa cevap vermeye kalktığında «Konuşma yoksa döverim seni» diye tehdit etmektedir. Bir gün Özkan ve Mustafa’nın sınıfları maç yapmış, ikisi de sınıflarının takımında oynamıştır. Maçı fırsat bilen Özkan Mustafa’yı haksız yere yumruklamıştır. </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5" name="Serbest Form 4"/>
          <p:cNvSpPr/>
          <p:nvPr/>
        </p:nvSpPr>
        <p:spPr>
          <a:xfrm rot="21149574">
            <a:off x="360533" y="3904282"/>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882" y="299256"/>
            <a:ext cx="1967354" cy="1967354"/>
          </a:xfrm>
          <a:prstGeom prst="rect">
            <a:avLst/>
          </a:prstGeom>
          <a:effectLst>
            <a:softEdge rad="127000"/>
          </a:effectLst>
        </p:spPr>
      </p:pic>
    </p:spTree>
    <p:extLst>
      <p:ext uri="{BB962C8B-B14F-4D97-AF65-F5344CB8AC3E}">
        <p14:creationId xmlns:p14="http://schemas.microsoft.com/office/powerpoint/2010/main" val="4114791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4221896" y="2615380"/>
            <a:ext cx="7098890" cy="235974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p:txBody>
          <a:bodyPr/>
          <a:lstStyle/>
          <a:p>
            <a:pPr algn="ctr"/>
            <a:r>
              <a:rPr lang="tr-TR" dirty="0" smtClean="0">
                <a:solidFill>
                  <a:schemeClr val="accent5">
                    <a:lumMod val="50000"/>
                  </a:schemeClr>
                </a:solidFill>
              </a:rPr>
              <a:t>Örnek Durum ve Olaylar</a:t>
            </a:r>
            <a:endParaRPr lang="tr-TR" dirty="0">
              <a:solidFill>
                <a:schemeClr val="accent5">
                  <a:lumMod val="50000"/>
                </a:schemeClr>
              </a:solidFill>
            </a:endParaRPr>
          </a:p>
        </p:txBody>
      </p:sp>
      <p:sp>
        <p:nvSpPr>
          <p:cNvPr id="3" name="İçerik Yer Tutucusu 2"/>
          <p:cNvSpPr>
            <a:spLocks noGrp="1"/>
          </p:cNvSpPr>
          <p:nvPr>
            <p:ph idx="1"/>
          </p:nvPr>
        </p:nvSpPr>
        <p:spPr>
          <a:xfrm>
            <a:off x="3869268" y="147484"/>
            <a:ext cx="7315200" cy="5837264"/>
          </a:xfrm>
        </p:spPr>
        <p:txBody>
          <a:bodyPr/>
          <a:lstStyle/>
          <a:p>
            <a:pPr marL="0" indent="0">
              <a:buNone/>
            </a:pPr>
            <a:r>
              <a:rPr lang="tr-TR" sz="2400" dirty="0" smtClean="0">
                <a:effectLst>
                  <a:outerShdw blurRad="38100" dist="38100" dir="2700000" algn="tl">
                    <a:srgbClr val="000000">
                      <a:alpha val="43137"/>
                    </a:srgbClr>
                  </a:outerShdw>
                </a:effectLst>
              </a:rPr>
              <a:t>Verilen cümlelerin </a:t>
            </a:r>
            <a:r>
              <a:rPr lang="tr-TR" sz="2400" dirty="0">
                <a:effectLst>
                  <a:outerShdw blurRad="38100" dist="38100" dir="2700000" algn="tl">
                    <a:srgbClr val="000000">
                      <a:alpha val="43137"/>
                    </a:srgbClr>
                  </a:outerShdw>
                </a:effectLst>
              </a:rPr>
              <a:t>hangi zorbalık türlerine örnek </a:t>
            </a:r>
            <a:r>
              <a:rPr lang="tr-TR" sz="2400" dirty="0" smtClean="0">
                <a:effectLst>
                  <a:outerShdw blurRad="38100" dist="38100" dir="2700000" algn="tl">
                    <a:srgbClr val="000000">
                      <a:alpha val="43137"/>
                    </a:srgbClr>
                  </a:outerShdw>
                </a:effectLst>
              </a:rPr>
              <a:t>olduğunu düşünelim.</a:t>
            </a:r>
          </a:p>
          <a:p>
            <a:pPr marL="0" indent="0">
              <a:buNone/>
            </a:pPr>
            <a:endParaRPr lang="tr-TR" sz="2400" dirty="0">
              <a:effectLst>
                <a:outerShdw blurRad="38100" dist="38100" dir="2700000" algn="tl">
                  <a:srgbClr val="000000">
                    <a:alpha val="43137"/>
                  </a:srgbClr>
                </a:outerShdw>
              </a:effectLst>
            </a:endParaRPr>
          </a:p>
          <a:p>
            <a:pPr marL="457200" indent="-457200">
              <a:buFont typeface="+mj-lt"/>
              <a:buAutoNum type="arabicPeriod" startAt="5"/>
            </a:pPr>
            <a:r>
              <a:rPr lang="tr-TR" b="1" dirty="0" smtClean="0"/>
              <a:t>12. sınıf öğrencisi Uğur, aynı okulda okuduğu 11. sınıf öğrencisi Ebru’nun adı ve fotoğrafıyla sahte bir </a:t>
            </a:r>
            <a:r>
              <a:rPr lang="tr-TR" b="1" dirty="0" err="1" smtClean="0"/>
              <a:t>Instagram</a:t>
            </a:r>
            <a:r>
              <a:rPr lang="tr-TR" b="1" dirty="0" smtClean="0"/>
              <a:t> hesabı açmıştır. Bu hesaptan yüzü olmayan başka kişilerin uygunsuz fotoğraflarını Ebru’nun fotoğrafı gibi paylaşmaktadır. Öğretmenlerini </a:t>
            </a:r>
            <a:r>
              <a:rPr lang="tr-TR" b="1" dirty="0" err="1" smtClean="0"/>
              <a:t>Instagram’dan</a:t>
            </a:r>
            <a:r>
              <a:rPr lang="tr-TR" b="1" dirty="0" smtClean="0"/>
              <a:t> bulup onlara uygunsuz, tacize varan mesajlar yollamaktadır ve tüm bunları Ebru’nun adıyla yapmaktadır.</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882" y="299256"/>
            <a:ext cx="1967354" cy="1967354"/>
          </a:xfrm>
          <a:prstGeom prst="rect">
            <a:avLst/>
          </a:prstGeom>
          <a:effectLst>
            <a:softEdge rad="127000"/>
          </a:effectLst>
        </p:spPr>
      </p:pic>
      <p:sp>
        <p:nvSpPr>
          <p:cNvPr id="6" name="Serbest Form 5"/>
          <p:cNvSpPr/>
          <p:nvPr/>
        </p:nvSpPr>
        <p:spPr>
          <a:xfrm rot="21149574">
            <a:off x="360533" y="3904282"/>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01693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4230" y="81618"/>
            <a:ext cx="2947482" cy="4601183"/>
          </a:xfrm>
        </p:spPr>
        <p:txBody>
          <a:bodyPr>
            <a:normAutofit/>
          </a:bodyPr>
          <a:lstStyle/>
          <a:p>
            <a:pPr algn="ctr"/>
            <a:r>
              <a:rPr lang="tr-TR" dirty="0" smtClean="0">
                <a:solidFill>
                  <a:schemeClr val="accent5">
                    <a:lumMod val="50000"/>
                  </a:schemeClr>
                </a:solidFill>
              </a:rPr>
              <a:t>Akran Zorbalığında Farklı Gruplar</a:t>
            </a:r>
            <a:r>
              <a:rPr lang="tr-TR" dirty="0" smtClean="0"/>
              <a:t/>
            </a:r>
            <a:br>
              <a:rPr lang="tr-TR" dirty="0" smtClean="0"/>
            </a:br>
            <a:endParaRPr lang="tr-TR" dirty="0"/>
          </a:p>
        </p:txBody>
      </p:sp>
      <p:sp>
        <p:nvSpPr>
          <p:cNvPr id="3" name="İçerik Yer Tutucusu 2"/>
          <p:cNvSpPr>
            <a:spLocks noGrp="1"/>
          </p:cNvSpPr>
          <p:nvPr>
            <p:ph idx="1"/>
          </p:nvPr>
        </p:nvSpPr>
        <p:spPr>
          <a:xfrm>
            <a:off x="3751281" y="479258"/>
            <a:ext cx="7477158" cy="2126290"/>
          </a:xfrm>
          <a:solidFill>
            <a:schemeClr val="accent3">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tr-TR" dirty="0" smtClean="0"/>
              <a:t>Akran </a:t>
            </a:r>
            <a:r>
              <a:rPr lang="tr-TR" dirty="0"/>
              <a:t>zorbalığı okuldaki tüm </a:t>
            </a:r>
            <a:r>
              <a:rPr lang="tr-TR" dirty="0" smtClean="0"/>
              <a:t>öğrencileri </a:t>
            </a:r>
            <a:r>
              <a:rPr lang="tr-TR" dirty="0"/>
              <a:t>ve okul ortamını etkilemektedir.</a:t>
            </a:r>
          </a:p>
          <a:p>
            <a:r>
              <a:rPr lang="tr-TR" dirty="0" smtClean="0"/>
              <a:t>Akran </a:t>
            </a:r>
            <a:r>
              <a:rPr lang="tr-TR" dirty="0"/>
              <a:t>zorbalığı durumlarında yer alan </a:t>
            </a:r>
            <a:r>
              <a:rPr lang="tr-TR" dirty="0" smtClean="0"/>
              <a:t>öğrencileri </a:t>
            </a:r>
            <a:r>
              <a:rPr lang="tr-TR" dirty="0"/>
              <a:t>4 temel grupta </a:t>
            </a:r>
            <a:r>
              <a:rPr lang="tr-TR" dirty="0" smtClean="0"/>
              <a:t>ele alabiliriz:</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5" name="Serbest Form 4"/>
          <p:cNvSpPr/>
          <p:nvPr/>
        </p:nvSpPr>
        <p:spPr>
          <a:xfrm rot="21149574">
            <a:off x="289699" y="2928086"/>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7" name="Diyagram 6"/>
          <p:cNvGraphicFramePr/>
          <p:nvPr>
            <p:extLst>
              <p:ext uri="{D42A27DB-BD31-4B8C-83A1-F6EECF244321}">
                <p14:modId xmlns:p14="http://schemas.microsoft.com/office/powerpoint/2010/main" val="4151978589"/>
              </p:ext>
            </p:extLst>
          </p:nvPr>
        </p:nvGraphicFramePr>
        <p:xfrm>
          <a:off x="4439539" y="2861188"/>
          <a:ext cx="6339894" cy="3119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Resim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289" y="3559278"/>
            <a:ext cx="3116001" cy="3116001"/>
          </a:xfrm>
          <a:prstGeom prst="rect">
            <a:avLst/>
          </a:prstGeom>
          <a:effectLst>
            <a:softEdge rad="127000"/>
          </a:effectLst>
        </p:spPr>
      </p:pic>
    </p:spTree>
    <p:extLst>
      <p:ext uri="{BB962C8B-B14F-4D97-AF65-F5344CB8AC3E}">
        <p14:creationId xmlns:p14="http://schemas.microsoft.com/office/powerpoint/2010/main" val="3924432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430" y="1495982"/>
            <a:ext cx="2947482" cy="3856891"/>
          </a:xfrm>
        </p:spPr>
        <p:txBody>
          <a:bodyPr>
            <a:normAutofit/>
          </a:bodyPr>
          <a:lstStyle/>
          <a:p>
            <a:pPr algn="ctr"/>
            <a:r>
              <a:rPr lang="tr-TR" dirty="0" smtClean="0">
                <a:solidFill>
                  <a:schemeClr val="accent5">
                    <a:lumMod val="50000"/>
                  </a:schemeClr>
                </a:solidFill>
              </a:rPr>
              <a:t>Akran Zorbalığına Neden Olabilecek Faktörler</a:t>
            </a:r>
            <a:r>
              <a:rPr lang="tr-TR" dirty="0" smtClean="0"/>
              <a:t/>
            </a:r>
            <a:br>
              <a:rPr lang="tr-TR" dirty="0" smtClean="0"/>
            </a:br>
            <a:endParaRPr lang="tr-TR" dirty="0"/>
          </a:p>
        </p:txBody>
      </p:sp>
      <p:sp>
        <p:nvSpPr>
          <p:cNvPr id="3" name="İçerik Yer Tutucusu 2"/>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tr-TR" sz="2800" b="1" dirty="0" smtClean="0"/>
              <a:t>Endişeli ya da kaygılı karakteri olmayan bir öğrenci de zorbalığa maruz kalabilir. Ya da her zorbaca davranan öğrenci öfke kontrol sorunu yaşıyor diyemeyiz. </a:t>
            </a:r>
          </a:p>
          <a:p>
            <a:r>
              <a:rPr lang="tr-TR" sz="2800" b="1" dirty="0"/>
              <a:t>Akran zorbalığına neden olabilen bir çok faktör bulunmaktadır. Ancak hiçbir bireysel veya ailesel özellik tek başına akran zorbalığının nedeni değildir. </a:t>
            </a:r>
          </a:p>
          <a:p>
            <a:pPr marL="0" indent="0">
              <a:buNone/>
            </a:pPr>
            <a:endParaRPr lang="tr-TR" dirty="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5" name="Serbest Form 4"/>
          <p:cNvSpPr/>
          <p:nvPr/>
        </p:nvSpPr>
        <p:spPr>
          <a:xfrm rot="21149574">
            <a:off x="272044" y="4523559"/>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4739148"/>
            <a:ext cx="2030362" cy="2030362"/>
          </a:xfrm>
          <a:prstGeom prst="rect">
            <a:avLst/>
          </a:prstGeom>
          <a:effectLst>
            <a:softEdge rad="127000"/>
          </a:effectLst>
        </p:spPr>
      </p:pic>
    </p:spTree>
    <p:extLst>
      <p:ext uri="{BB962C8B-B14F-4D97-AF65-F5344CB8AC3E}">
        <p14:creationId xmlns:p14="http://schemas.microsoft.com/office/powerpoint/2010/main" val="1094451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p:txBody>
          <a:bodyPr>
            <a:normAutofit/>
          </a:bodyPr>
          <a:lstStyle/>
          <a:p>
            <a:pPr algn="ctr"/>
            <a:r>
              <a:rPr lang="tr-TR" dirty="0" smtClean="0">
                <a:solidFill>
                  <a:schemeClr val="accent5">
                    <a:lumMod val="50000"/>
                  </a:schemeClr>
                </a:solidFill>
              </a:rPr>
              <a:t>Zorbalık Yapan Öğrencilere Etkileri</a:t>
            </a:r>
            <a:endParaRPr lang="tr-TR" dirty="0">
              <a:solidFill>
                <a:schemeClr val="accent5">
                  <a:lumMod val="50000"/>
                </a:schemeClr>
              </a:solidFill>
            </a:endParaRPr>
          </a:p>
        </p:txBody>
      </p:sp>
      <p:sp>
        <p:nvSpPr>
          <p:cNvPr id="7" name="Metin Yer Tutucusu 6"/>
          <p:cNvSpPr>
            <a:spLocks noGrp="1"/>
          </p:cNvSpPr>
          <p:nvPr>
            <p:ph type="body" idx="1"/>
          </p:nvPr>
        </p:nvSpPr>
        <p:spPr>
          <a:xfrm>
            <a:off x="3867912" y="841710"/>
            <a:ext cx="3474720" cy="807720"/>
          </a:xfrm>
        </p:spPr>
        <p:txBody>
          <a:bodyPr>
            <a:noAutofit/>
          </a:bodyPr>
          <a:lstStyle/>
          <a:p>
            <a:pPr algn="ctr"/>
            <a:r>
              <a:rPr lang="tr-TR" sz="3200" dirty="0" smtClean="0"/>
              <a:t>Kısa Süreli Etkiler</a:t>
            </a:r>
            <a:endParaRPr lang="tr-TR" sz="3200" dirty="0"/>
          </a:p>
        </p:txBody>
      </p:sp>
      <p:sp>
        <p:nvSpPr>
          <p:cNvPr id="3" name="İçerik Yer Tutucusu 2"/>
          <p:cNvSpPr>
            <a:spLocks noGrp="1"/>
          </p:cNvSpPr>
          <p:nvPr>
            <p:ph sz="half" idx="2"/>
          </p:nvPr>
        </p:nvSpPr>
        <p:spPr>
          <a:xfrm>
            <a:off x="3666309" y="1831306"/>
            <a:ext cx="3676323" cy="4471267"/>
          </a:xfrm>
        </p:spPr>
        <p:style>
          <a:lnRef idx="1">
            <a:schemeClr val="accent2"/>
          </a:lnRef>
          <a:fillRef idx="3">
            <a:schemeClr val="accent2"/>
          </a:fillRef>
          <a:effectRef idx="2">
            <a:schemeClr val="accent2"/>
          </a:effectRef>
          <a:fontRef idx="minor">
            <a:schemeClr val="lt1"/>
          </a:fontRef>
        </p:style>
        <p:txBody>
          <a:bodyPr>
            <a:noAutofit/>
          </a:bodyPr>
          <a:lstStyle/>
          <a:p>
            <a:r>
              <a:rPr lang="tr-TR" sz="2400" b="1" dirty="0" smtClean="0"/>
              <a:t>Okula </a:t>
            </a:r>
            <a:r>
              <a:rPr lang="tr-TR" sz="2400" b="1" dirty="0"/>
              <a:t>uyumda </a:t>
            </a:r>
            <a:r>
              <a:rPr lang="tr-TR" sz="2400" b="1" dirty="0" smtClean="0"/>
              <a:t>güçlük</a:t>
            </a:r>
            <a:endParaRPr lang="tr-TR" sz="2400" b="1" dirty="0"/>
          </a:p>
          <a:p>
            <a:r>
              <a:rPr lang="tr-TR" sz="2400" b="1" dirty="0" smtClean="0"/>
              <a:t> </a:t>
            </a:r>
            <a:r>
              <a:rPr lang="tr-TR" sz="2400" b="1" dirty="0"/>
              <a:t>Dışlanma, yalnız kalma, </a:t>
            </a:r>
            <a:r>
              <a:rPr lang="tr-TR" sz="2400" b="1" dirty="0" smtClean="0"/>
              <a:t>sevilmeme</a:t>
            </a:r>
            <a:endParaRPr lang="tr-TR" sz="2400" b="1" dirty="0"/>
          </a:p>
          <a:p>
            <a:r>
              <a:rPr lang="tr-TR" sz="2400" b="1" dirty="0" smtClean="0"/>
              <a:t> </a:t>
            </a:r>
            <a:r>
              <a:rPr lang="tr-TR" sz="2400" b="1" dirty="0"/>
              <a:t>Arkadaşlık ilişkilerinde </a:t>
            </a:r>
            <a:r>
              <a:rPr lang="tr-TR" sz="2400" b="1" dirty="0" smtClean="0"/>
              <a:t>zorluklar</a:t>
            </a:r>
          </a:p>
        </p:txBody>
      </p:sp>
      <p:sp>
        <p:nvSpPr>
          <p:cNvPr id="8" name="Metin Yer Tutucusu 7"/>
          <p:cNvSpPr>
            <a:spLocks noGrp="1"/>
          </p:cNvSpPr>
          <p:nvPr>
            <p:ph type="body" sz="quarter" idx="3"/>
          </p:nvPr>
        </p:nvSpPr>
        <p:spPr>
          <a:xfrm>
            <a:off x="7859443" y="836259"/>
            <a:ext cx="3474720" cy="813171"/>
          </a:xfrm>
        </p:spPr>
        <p:txBody>
          <a:bodyPr>
            <a:noAutofit/>
          </a:bodyPr>
          <a:lstStyle/>
          <a:p>
            <a:pPr algn="ctr"/>
            <a:r>
              <a:rPr lang="tr-TR" sz="3200" dirty="0" smtClean="0"/>
              <a:t>Uzun Süreli Etkiler</a:t>
            </a:r>
            <a:endParaRPr lang="tr-TR" sz="3200" dirty="0"/>
          </a:p>
        </p:txBody>
      </p:sp>
      <p:sp>
        <p:nvSpPr>
          <p:cNvPr id="9" name="İçerik Yer Tutucusu 8"/>
          <p:cNvSpPr>
            <a:spLocks noGrp="1"/>
          </p:cNvSpPr>
          <p:nvPr>
            <p:ph sz="quarter" idx="4"/>
          </p:nvPr>
        </p:nvSpPr>
        <p:spPr>
          <a:xfrm>
            <a:off x="7736503" y="1831306"/>
            <a:ext cx="3720600" cy="4471267"/>
          </a:xfrm>
        </p:spPr>
        <p:style>
          <a:lnRef idx="0">
            <a:schemeClr val="accent5"/>
          </a:lnRef>
          <a:fillRef idx="3">
            <a:schemeClr val="accent5"/>
          </a:fillRef>
          <a:effectRef idx="3">
            <a:schemeClr val="accent5"/>
          </a:effectRef>
          <a:fontRef idx="minor">
            <a:schemeClr val="lt1"/>
          </a:fontRef>
        </p:style>
        <p:txBody>
          <a:bodyPr>
            <a:noAutofit/>
          </a:bodyPr>
          <a:lstStyle/>
          <a:p>
            <a:pPr marL="0" indent="0">
              <a:buNone/>
            </a:pPr>
            <a:endParaRPr lang="tr-TR" sz="2400" dirty="0"/>
          </a:p>
          <a:p>
            <a:r>
              <a:rPr lang="tr-TR" sz="2400" b="1" dirty="0"/>
              <a:t>Saldırgan davranışların </a:t>
            </a:r>
            <a:r>
              <a:rPr lang="tr-TR" sz="2400" b="1" dirty="0" smtClean="0"/>
              <a:t>sürmesi</a:t>
            </a:r>
            <a:endParaRPr lang="tr-TR" sz="2400" b="1" dirty="0"/>
          </a:p>
          <a:p>
            <a:r>
              <a:rPr lang="tr-TR" sz="2400" b="1" dirty="0"/>
              <a:t> Arkadaşlık ilişkilerinde </a:t>
            </a:r>
            <a:r>
              <a:rPr lang="tr-TR" sz="2400" b="1" dirty="0" smtClean="0"/>
              <a:t>problemler</a:t>
            </a:r>
            <a:endParaRPr lang="tr-TR" sz="2400" b="1" dirty="0"/>
          </a:p>
          <a:p>
            <a:r>
              <a:rPr lang="sv-SE" sz="2400" b="1" dirty="0"/>
              <a:t>Erken yaşlarda sigara, alkol ve madde kullanma </a:t>
            </a:r>
            <a:r>
              <a:rPr lang="sv-SE" sz="2400" b="1" dirty="0" smtClean="0"/>
              <a:t>riski</a:t>
            </a:r>
            <a:endParaRPr lang="sv-SE" sz="2400" b="1" dirty="0"/>
          </a:p>
          <a:p>
            <a:r>
              <a:rPr lang="tr-TR" sz="2400" b="1" dirty="0"/>
              <a:t> Problemli davranışlarda (</a:t>
            </a:r>
            <a:r>
              <a:rPr lang="tr-TR" sz="2400" b="1" dirty="0" err="1"/>
              <a:t>örn</a:t>
            </a:r>
            <a:r>
              <a:rPr lang="tr-TR" sz="2400" b="1" dirty="0"/>
              <a:t>. suça yönelik) </a:t>
            </a:r>
            <a:r>
              <a:rPr lang="tr-TR" sz="2400" b="1" dirty="0" smtClean="0"/>
              <a:t>bulunma</a:t>
            </a:r>
            <a:endParaRPr lang="tr-TR" sz="2400" b="1" dirty="0"/>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5" name="Metin kutusu 4"/>
          <p:cNvSpPr txBox="1"/>
          <p:nvPr/>
        </p:nvSpPr>
        <p:spPr>
          <a:xfrm>
            <a:off x="0" y="75060"/>
            <a:ext cx="7059561"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3200" dirty="0" smtClean="0"/>
              <a:t>AKRAN ZORBALIĞININ ETKİLERİ</a:t>
            </a:r>
            <a:endParaRPr lang="tr-TR" sz="3200" dirty="0"/>
          </a:p>
        </p:txBody>
      </p:sp>
      <p:sp>
        <p:nvSpPr>
          <p:cNvPr id="6" name="Serbest Form 5"/>
          <p:cNvSpPr/>
          <p:nvPr/>
        </p:nvSpPr>
        <p:spPr>
          <a:xfrm rot="21149574">
            <a:off x="306069" y="4196446"/>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23684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p:txBody>
          <a:bodyPr>
            <a:normAutofit/>
          </a:bodyPr>
          <a:lstStyle/>
          <a:p>
            <a:pPr algn="ctr"/>
            <a:r>
              <a:rPr lang="tr-TR" dirty="0" smtClean="0">
                <a:solidFill>
                  <a:schemeClr val="accent5">
                    <a:lumMod val="50000"/>
                  </a:schemeClr>
                </a:solidFill>
              </a:rPr>
              <a:t>Zorbalığa Maruz Kalan Öğrencilere Etkileri</a:t>
            </a:r>
            <a:endParaRPr lang="tr-TR" dirty="0">
              <a:solidFill>
                <a:schemeClr val="accent5">
                  <a:lumMod val="50000"/>
                </a:schemeClr>
              </a:solidFill>
            </a:endParaRPr>
          </a:p>
        </p:txBody>
      </p:sp>
      <p:sp>
        <p:nvSpPr>
          <p:cNvPr id="7" name="Metin Yer Tutucusu 6"/>
          <p:cNvSpPr>
            <a:spLocks noGrp="1"/>
          </p:cNvSpPr>
          <p:nvPr>
            <p:ph type="body" idx="1"/>
          </p:nvPr>
        </p:nvSpPr>
        <p:spPr>
          <a:xfrm>
            <a:off x="3920592" y="809008"/>
            <a:ext cx="3474720" cy="807720"/>
          </a:xfrm>
        </p:spPr>
        <p:txBody>
          <a:bodyPr>
            <a:noAutofit/>
          </a:bodyPr>
          <a:lstStyle/>
          <a:p>
            <a:pPr algn="ctr"/>
            <a:r>
              <a:rPr lang="tr-TR" sz="3200" dirty="0" smtClean="0"/>
              <a:t>Kısa Süreli Etkiler</a:t>
            </a:r>
            <a:endParaRPr lang="tr-TR" sz="3200" dirty="0"/>
          </a:p>
        </p:txBody>
      </p:sp>
      <p:sp>
        <p:nvSpPr>
          <p:cNvPr id="3" name="İçerik Yer Tutucusu 2"/>
          <p:cNvSpPr>
            <a:spLocks noGrp="1"/>
          </p:cNvSpPr>
          <p:nvPr>
            <p:ph sz="half" idx="2"/>
          </p:nvPr>
        </p:nvSpPr>
        <p:spPr>
          <a:xfrm>
            <a:off x="3323341" y="1616728"/>
            <a:ext cx="4194912" cy="5119530"/>
          </a:xfrm>
        </p:spPr>
        <p:style>
          <a:lnRef idx="1">
            <a:schemeClr val="accent2"/>
          </a:lnRef>
          <a:fillRef idx="3">
            <a:schemeClr val="accent2"/>
          </a:fillRef>
          <a:effectRef idx="2">
            <a:schemeClr val="accent2"/>
          </a:effectRef>
          <a:fontRef idx="minor">
            <a:schemeClr val="lt1"/>
          </a:fontRef>
        </p:style>
        <p:txBody>
          <a:bodyPr>
            <a:noAutofit/>
          </a:bodyPr>
          <a:lstStyle/>
          <a:p>
            <a:r>
              <a:rPr lang="tr-TR" sz="2200" b="1" dirty="0"/>
              <a:t>Üzüntü, mutsuzluk, kızgınlık, yalnızlık</a:t>
            </a:r>
          </a:p>
          <a:p>
            <a:r>
              <a:rPr lang="tr-TR" sz="2200" b="1" dirty="0" smtClean="0"/>
              <a:t>Özgüvende düşüş</a:t>
            </a:r>
            <a:endParaRPr lang="tr-TR" sz="2200" b="1" dirty="0"/>
          </a:p>
          <a:p>
            <a:r>
              <a:rPr lang="tr-TR" sz="2200" b="1" dirty="0"/>
              <a:t> Fiziksel belirtiler (baş ağrısı, karın ağrısı, mide bulantısı)</a:t>
            </a:r>
          </a:p>
          <a:p>
            <a:r>
              <a:rPr lang="tr-TR" sz="2200" b="1" dirty="0"/>
              <a:t>Uyku sorunları (korkulu rüyalar, kabuslar)</a:t>
            </a:r>
          </a:p>
          <a:p>
            <a:r>
              <a:rPr lang="tr-TR" sz="2200" b="1" dirty="0"/>
              <a:t> Okula bağlılıkta azalma</a:t>
            </a:r>
          </a:p>
          <a:p>
            <a:r>
              <a:rPr lang="tr-TR" sz="2200" b="1" dirty="0"/>
              <a:t> Okulda güvende hissetmeme, okula gitmek istememe</a:t>
            </a:r>
          </a:p>
          <a:p>
            <a:r>
              <a:rPr lang="tr-TR" sz="2200" b="1" dirty="0"/>
              <a:t> Akademik başarıda düşüş</a:t>
            </a:r>
          </a:p>
          <a:p>
            <a:r>
              <a:rPr lang="tr-TR" sz="2200" b="1" dirty="0"/>
              <a:t> Kendine zarar verme davranışları</a:t>
            </a:r>
          </a:p>
        </p:txBody>
      </p:sp>
      <p:sp>
        <p:nvSpPr>
          <p:cNvPr id="8" name="Metin Yer Tutucusu 7"/>
          <p:cNvSpPr>
            <a:spLocks noGrp="1"/>
          </p:cNvSpPr>
          <p:nvPr>
            <p:ph type="body" sz="quarter" idx="3"/>
          </p:nvPr>
        </p:nvSpPr>
        <p:spPr>
          <a:xfrm>
            <a:off x="7859443" y="803557"/>
            <a:ext cx="3474720" cy="813171"/>
          </a:xfrm>
        </p:spPr>
        <p:txBody>
          <a:bodyPr>
            <a:noAutofit/>
          </a:bodyPr>
          <a:lstStyle/>
          <a:p>
            <a:pPr algn="ctr"/>
            <a:r>
              <a:rPr lang="tr-TR" sz="3200" dirty="0" smtClean="0"/>
              <a:t>Uzun Süreli Etkiler</a:t>
            </a:r>
            <a:endParaRPr lang="tr-TR" sz="3200" dirty="0"/>
          </a:p>
        </p:txBody>
      </p:sp>
      <p:sp>
        <p:nvSpPr>
          <p:cNvPr id="9" name="İçerik Yer Tutucusu 8"/>
          <p:cNvSpPr>
            <a:spLocks noGrp="1"/>
          </p:cNvSpPr>
          <p:nvPr>
            <p:ph sz="quarter" idx="4"/>
          </p:nvPr>
        </p:nvSpPr>
        <p:spPr>
          <a:xfrm>
            <a:off x="7710377" y="1616728"/>
            <a:ext cx="4159407" cy="5119530"/>
          </a:xfrm>
        </p:spPr>
        <p:style>
          <a:lnRef idx="0">
            <a:schemeClr val="accent5"/>
          </a:lnRef>
          <a:fillRef idx="3">
            <a:schemeClr val="accent5"/>
          </a:fillRef>
          <a:effectRef idx="3">
            <a:schemeClr val="accent5"/>
          </a:effectRef>
          <a:fontRef idx="minor">
            <a:schemeClr val="lt1"/>
          </a:fontRef>
        </p:style>
        <p:txBody>
          <a:bodyPr>
            <a:noAutofit/>
          </a:bodyPr>
          <a:lstStyle/>
          <a:p>
            <a:r>
              <a:rPr lang="tr-TR" sz="2200" b="1" dirty="0"/>
              <a:t>Üzüntü, mutsuzluk, kızgınlık, yalnızlık</a:t>
            </a:r>
          </a:p>
          <a:p>
            <a:r>
              <a:rPr lang="tr-TR" sz="2200" b="1" dirty="0"/>
              <a:t>Düşük özgüven ve benlik saygısı</a:t>
            </a:r>
          </a:p>
          <a:p>
            <a:r>
              <a:rPr lang="tr-TR" sz="2200" b="1" dirty="0"/>
              <a:t> Depresyon ve kaygı bozuklukları</a:t>
            </a:r>
          </a:p>
          <a:p>
            <a:r>
              <a:rPr lang="tr-TR" sz="2200" b="1" dirty="0"/>
              <a:t>Sosyal ilişkilerde problemler</a:t>
            </a: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5" name="Metin kutusu 4"/>
          <p:cNvSpPr txBox="1"/>
          <p:nvPr/>
        </p:nvSpPr>
        <p:spPr>
          <a:xfrm>
            <a:off x="0" y="75060"/>
            <a:ext cx="7059561"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3200" dirty="0" smtClean="0"/>
              <a:t>AKRAN ZORBALIĞININ ETKİLERİ</a:t>
            </a:r>
            <a:endParaRPr lang="tr-TR" sz="3200" dirty="0"/>
          </a:p>
        </p:txBody>
      </p:sp>
      <p:sp>
        <p:nvSpPr>
          <p:cNvPr id="6" name="Serbest Form 5"/>
          <p:cNvSpPr/>
          <p:nvPr/>
        </p:nvSpPr>
        <p:spPr>
          <a:xfrm rot="21149574">
            <a:off x="306068" y="4422655"/>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0838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p:txBody>
          <a:bodyPr>
            <a:normAutofit/>
          </a:bodyPr>
          <a:lstStyle/>
          <a:p>
            <a:pPr algn="ctr"/>
            <a:r>
              <a:rPr lang="tr-TR" dirty="0">
                <a:solidFill>
                  <a:schemeClr val="accent5">
                    <a:lumMod val="50000"/>
                  </a:schemeClr>
                </a:solidFill>
              </a:rPr>
              <a:t>Hem Zorbalık Yapan Hem Zorbalığa Maruz Kalan Öğrencilere </a:t>
            </a:r>
            <a:r>
              <a:rPr lang="tr-TR" dirty="0" smtClean="0">
                <a:solidFill>
                  <a:schemeClr val="accent5">
                    <a:lumMod val="50000"/>
                  </a:schemeClr>
                </a:solidFill>
              </a:rPr>
              <a:t>Etkileri</a:t>
            </a:r>
            <a:endParaRPr lang="tr-TR" dirty="0">
              <a:solidFill>
                <a:schemeClr val="accent5">
                  <a:lumMod val="50000"/>
                </a:schemeClr>
              </a:solidFill>
            </a:endParaRP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5" name="Metin kutusu 4"/>
          <p:cNvSpPr txBox="1"/>
          <p:nvPr/>
        </p:nvSpPr>
        <p:spPr>
          <a:xfrm>
            <a:off x="0" y="75060"/>
            <a:ext cx="7059561"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3200" dirty="0" smtClean="0"/>
              <a:t>AKRAN ZORBALIĞININ ETKİLERİ</a:t>
            </a:r>
            <a:endParaRPr lang="tr-TR" sz="3200" dirty="0"/>
          </a:p>
        </p:txBody>
      </p:sp>
      <p:sp>
        <p:nvSpPr>
          <p:cNvPr id="6" name="Serbest Form 5"/>
          <p:cNvSpPr/>
          <p:nvPr/>
        </p:nvSpPr>
        <p:spPr>
          <a:xfrm rot="21149574">
            <a:off x="360533" y="4855274"/>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İçerik Yer Tutucusu 11"/>
          <p:cNvSpPr>
            <a:spLocks noGrp="1"/>
          </p:cNvSpPr>
          <p:nvPr>
            <p:ph sz="quarter" idx="4"/>
          </p:nvPr>
        </p:nvSpPr>
        <p:spPr>
          <a:xfrm>
            <a:off x="4023212" y="1136629"/>
            <a:ext cx="4088402" cy="4732413"/>
          </a:xfrm>
        </p:spPr>
        <p:style>
          <a:lnRef idx="1">
            <a:schemeClr val="accent4"/>
          </a:lnRef>
          <a:fillRef idx="3">
            <a:schemeClr val="accent4"/>
          </a:fillRef>
          <a:effectRef idx="2">
            <a:schemeClr val="accent4"/>
          </a:effectRef>
          <a:fontRef idx="minor">
            <a:schemeClr val="lt1"/>
          </a:fontRef>
        </p:style>
        <p:txBody>
          <a:bodyPr>
            <a:normAutofit/>
          </a:bodyPr>
          <a:lstStyle/>
          <a:p>
            <a:r>
              <a:rPr lang="tr-TR" sz="2400" b="1" dirty="0"/>
              <a:t>Yüksek düzeyde saldırgan </a:t>
            </a:r>
            <a:r>
              <a:rPr lang="tr-TR" sz="2400" b="1" dirty="0" smtClean="0"/>
              <a:t>davranışlar</a:t>
            </a:r>
            <a:endParaRPr lang="tr-TR" sz="2400" b="1" dirty="0"/>
          </a:p>
          <a:p>
            <a:r>
              <a:rPr lang="tr-TR" sz="2400" b="1" dirty="0"/>
              <a:t> Depresyon ve kaygı bozuklukları</a:t>
            </a:r>
          </a:p>
          <a:p>
            <a:r>
              <a:rPr lang="tr-TR" sz="2400" b="1" dirty="0"/>
              <a:t> Duygusal stres</a:t>
            </a:r>
          </a:p>
          <a:p>
            <a:r>
              <a:rPr lang="tr-TR" sz="2400" b="1" dirty="0"/>
              <a:t>Düşük benlik saygısı</a:t>
            </a:r>
          </a:p>
          <a:p>
            <a:r>
              <a:rPr lang="tr-TR" sz="2400" b="1" dirty="0"/>
              <a:t>Sosyal ilişkilerde problemler</a:t>
            </a:r>
          </a:p>
          <a:p>
            <a:r>
              <a:rPr lang="tr-TR" sz="2400" b="1" dirty="0"/>
              <a:t> </a:t>
            </a:r>
            <a:r>
              <a:rPr lang="tr-TR" sz="2400" b="1" dirty="0" smtClean="0"/>
              <a:t>Dışlanma</a:t>
            </a:r>
            <a:endParaRPr lang="tr-TR" sz="2400" b="1" dirty="0"/>
          </a:p>
        </p:txBody>
      </p:sp>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1729" y="1798419"/>
            <a:ext cx="3055374" cy="3055374"/>
          </a:xfrm>
          <a:prstGeom prst="rect">
            <a:avLst/>
          </a:prstGeom>
          <a:effectLst>
            <a:softEdge rad="127000"/>
          </a:effectLst>
        </p:spPr>
      </p:pic>
    </p:spTree>
    <p:extLst>
      <p:ext uri="{BB962C8B-B14F-4D97-AF65-F5344CB8AC3E}">
        <p14:creationId xmlns:p14="http://schemas.microsoft.com/office/powerpoint/2010/main" val="187079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dirty="0">
                <a:solidFill>
                  <a:schemeClr val="accent5">
                    <a:lumMod val="50000"/>
                  </a:schemeClr>
                </a:solidFill>
              </a:rPr>
              <a:t>Akran Zorbalığı</a:t>
            </a:r>
          </a:p>
        </p:txBody>
      </p:sp>
      <p:sp>
        <p:nvSpPr>
          <p:cNvPr id="3" name="İçerik Yer Tutucusu 2"/>
          <p:cNvSpPr>
            <a:spLocks noGrp="1"/>
          </p:cNvSpPr>
          <p:nvPr>
            <p:ph idx="1"/>
          </p:nvPr>
        </p:nvSpPr>
        <p:spPr>
          <a:xfrm>
            <a:off x="3960319" y="734897"/>
            <a:ext cx="7315200" cy="2202457"/>
          </a:xfrm>
        </p:spPr>
        <p:style>
          <a:lnRef idx="1">
            <a:schemeClr val="accent5"/>
          </a:lnRef>
          <a:fillRef idx="3">
            <a:schemeClr val="accent5"/>
          </a:fillRef>
          <a:effectRef idx="2">
            <a:schemeClr val="accent5"/>
          </a:effectRef>
          <a:fontRef idx="minor">
            <a:schemeClr val="lt1"/>
          </a:fontRef>
        </p:style>
        <p:txBody>
          <a:bodyPr>
            <a:normAutofit/>
          </a:bodyPr>
          <a:lstStyle/>
          <a:p>
            <a:r>
              <a:rPr lang="tr-TR" sz="2800" dirty="0" smtClean="0">
                <a:solidFill>
                  <a:schemeClr val="tx2">
                    <a:lumMod val="50000"/>
                  </a:schemeClr>
                </a:solidFill>
              </a:rPr>
              <a:t>Akran zorbalığı bir </a:t>
            </a:r>
            <a:r>
              <a:rPr lang="tr-TR" sz="2800" dirty="0">
                <a:solidFill>
                  <a:schemeClr val="tx2">
                    <a:lumMod val="50000"/>
                  </a:schemeClr>
                </a:solidFill>
              </a:rPr>
              <a:t>öğrencinin bir veya daha fazla öğrenci tarafından tekrar eden biçimde olumsuz davranışlara (fiziksel, sözel ve/veya psikolojik) maruz </a:t>
            </a:r>
            <a:r>
              <a:rPr lang="tr-TR" sz="2800" dirty="0" smtClean="0">
                <a:solidFill>
                  <a:schemeClr val="tx2">
                    <a:lumMod val="50000"/>
                  </a:schemeClr>
                </a:solidFill>
              </a:rPr>
              <a:t>kalmasıdır.</a:t>
            </a:r>
            <a:endParaRPr lang="tr-TR" sz="2800" dirty="0">
              <a:solidFill>
                <a:schemeClr val="tx2">
                  <a:lumMod val="50000"/>
                </a:schemeClr>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1964" y="3090950"/>
            <a:ext cx="2952407" cy="2952407"/>
          </a:xfrm>
          <a:prstGeom prst="rect">
            <a:avLst/>
          </a:prstGeom>
          <a:effectLst>
            <a:softEdge rad="12700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6" name="Serbest Form 5"/>
          <p:cNvSpPr/>
          <p:nvPr/>
        </p:nvSpPr>
        <p:spPr>
          <a:xfrm rot="21149574">
            <a:off x="251603" y="4006732"/>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94379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8298" y="-4572"/>
            <a:ext cx="12192000" cy="6858000"/>
          </a:xfrm>
          <a:prstGeom prst="rect">
            <a:avLst/>
          </a:prstGeom>
        </p:spPr>
      </p:pic>
      <p:sp>
        <p:nvSpPr>
          <p:cNvPr id="2" name="Unvan 1"/>
          <p:cNvSpPr>
            <a:spLocks noGrp="1"/>
          </p:cNvSpPr>
          <p:nvPr>
            <p:ph type="title"/>
          </p:nvPr>
        </p:nvSpPr>
        <p:spPr>
          <a:xfrm>
            <a:off x="198454" y="221035"/>
            <a:ext cx="2947482" cy="4601183"/>
          </a:xfrm>
        </p:spPr>
        <p:txBody>
          <a:bodyPr>
            <a:normAutofit/>
          </a:bodyPr>
          <a:lstStyle/>
          <a:p>
            <a:pPr algn="ctr"/>
            <a:r>
              <a:rPr lang="tr-TR" dirty="0" smtClean="0">
                <a:solidFill>
                  <a:schemeClr val="accent5">
                    <a:lumMod val="50000"/>
                  </a:schemeClr>
                </a:solidFill>
              </a:rPr>
              <a:t>İzleyiciler İçin Etkileri</a:t>
            </a:r>
            <a:endParaRPr lang="tr-TR" dirty="0">
              <a:solidFill>
                <a:schemeClr val="accent5">
                  <a:lumMod val="50000"/>
                </a:schemeClr>
              </a:solidFill>
            </a:endParaRPr>
          </a:p>
        </p:txBody>
      </p:sp>
      <p:sp>
        <p:nvSpPr>
          <p:cNvPr id="3" name="İçerik Yer Tutucusu 2"/>
          <p:cNvSpPr>
            <a:spLocks noGrp="1"/>
          </p:cNvSpPr>
          <p:nvPr>
            <p:ph idx="1"/>
          </p:nvPr>
        </p:nvSpPr>
        <p:spPr>
          <a:xfrm>
            <a:off x="3790891" y="1198597"/>
            <a:ext cx="7315200" cy="5120640"/>
          </a:xfrm>
        </p:spPr>
        <p:style>
          <a:lnRef idx="1">
            <a:schemeClr val="accent5"/>
          </a:lnRef>
          <a:fillRef idx="3">
            <a:schemeClr val="accent5"/>
          </a:fillRef>
          <a:effectRef idx="2">
            <a:schemeClr val="accent5"/>
          </a:effectRef>
          <a:fontRef idx="minor">
            <a:schemeClr val="lt1"/>
          </a:fontRef>
        </p:style>
        <p:txBody>
          <a:bodyPr>
            <a:normAutofit/>
          </a:bodyPr>
          <a:lstStyle/>
          <a:p>
            <a:r>
              <a:rPr lang="nl-NL" dirty="0" smtClean="0"/>
              <a:t> </a:t>
            </a:r>
            <a:r>
              <a:rPr lang="nl-NL" sz="2400" b="1" dirty="0"/>
              <a:t>Kendisinin de aynı şeyleri yaşayacağına </a:t>
            </a:r>
            <a:r>
              <a:rPr lang="nl-NL" sz="2400" b="1" dirty="0" smtClean="0"/>
              <a:t>dair </a:t>
            </a:r>
            <a:r>
              <a:rPr lang="nl-NL" sz="2400" b="1" dirty="0"/>
              <a:t>korku </a:t>
            </a:r>
            <a:r>
              <a:rPr lang="nl-NL" sz="2400" b="1" dirty="0" smtClean="0"/>
              <a:t>ve</a:t>
            </a:r>
            <a:r>
              <a:rPr lang="tr-TR" sz="2400" b="1" dirty="0" smtClean="0"/>
              <a:t> endişe</a:t>
            </a:r>
            <a:endParaRPr lang="tr-TR" sz="2400" b="1" dirty="0"/>
          </a:p>
          <a:p>
            <a:r>
              <a:rPr lang="tr-TR" sz="2400" b="1" dirty="0" smtClean="0"/>
              <a:t> </a:t>
            </a:r>
            <a:r>
              <a:rPr lang="tr-TR" sz="2400" b="1" dirty="0"/>
              <a:t>Kendisini savunmak için sürekli tetikte hissetme</a:t>
            </a:r>
          </a:p>
          <a:p>
            <a:r>
              <a:rPr lang="tr-TR" sz="2400" b="1" dirty="0" smtClean="0"/>
              <a:t> </a:t>
            </a:r>
            <a:r>
              <a:rPr lang="tr-TR" sz="2400" b="1" dirty="0"/>
              <a:t>Zorbalığa maruz kalan arkadaşı için üzülme</a:t>
            </a:r>
          </a:p>
          <a:p>
            <a:r>
              <a:rPr lang="tr-TR" sz="2400" b="1" dirty="0" smtClean="0"/>
              <a:t>Yardım </a:t>
            </a:r>
            <a:r>
              <a:rPr lang="tr-TR" sz="2400" b="1" dirty="0"/>
              <a:t>edemediği için suçluluk duyma</a:t>
            </a:r>
          </a:p>
          <a:p>
            <a:r>
              <a:rPr lang="tr-TR" sz="2400" b="1" dirty="0" smtClean="0"/>
              <a:t> </a:t>
            </a:r>
            <a:r>
              <a:rPr lang="tr-TR" sz="2400" b="1" dirty="0"/>
              <a:t>İspiyoncu olarak damgalanmaya karşı endişe duyma</a:t>
            </a:r>
          </a:p>
          <a:p>
            <a:r>
              <a:rPr lang="tr-TR" sz="2400" b="1" dirty="0" smtClean="0"/>
              <a:t> </a:t>
            </a:r>
            <a:r>
              <a:rPr lang="tr-TR" sz="2400" b="1" dirty="0"/>
              <a:t>Bir taraf tutma konusunda kendisini baskı altında hissetme</a:t>
            </a:r>
          </a:p>
          <a:p>
            <a:r>
              <a:rPr lang="tr-TR" sz="2400" b="1" dirty="0" smtClean="0"/>
              <a:t> </a:t>
            </a:r>
            <a:r>
              <a:rPr lang="tr-TR" sz="2400" b="1" dirty="0"/>
              <a:t>Okulda güvende hissetmeme, okula gitmek istememe</a:t>
            </a: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5" name="Serbest Form 4"/>
          <p:cNvSpPr/>
          <p:nvPr/>
        </p:nvSpPr>
        <p:spPr>
          <a:xfrm rot="21149574">
            <a:off x="310218" y="2983991"/>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0" y="75060"/>
            <a:ext cx="7059561"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3200" dirty="0" smtClean="0"/>
              <a:t>AKRAN ZORBALIĞININ ETKİLERİ</a:t>
            </a:r>
            <a:endParaRPr lang="tr-TR" sz="3200" dirty="0"/>
          </a:p>
        </p:txBody>
      </p:sp>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545" y="3561540"/>
            <a:ext cx="2813305" cy="2813305"/>
          </a:xfrm>
          <a:prstGeom prst="rect">
            <a:avLst/>
          </a:prstGeom>
          <a:effectLst>
            <a:softEdge rad="127000"/>
          </a:effectLst>
        </p:spPr>
      </p:pic>
    </p:spTree>
    <p:extLst>
      <p:ext uri="{BB962C8B-B14F-4D97-AF65-F5344CB8AC3E}">
        <p14:creationId xmlns:p14="http://schemas.microsoft.com/office/powerpoint/2010/main" val="1457133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5649" y="1541849"/>
            <a:ext cx="2947482" cy="2655683"/>
          </a:xfrm>
        </p:spPr>
        <p:txBody>
          <a:bodyPr>
            <a:normAutofit/>
          </a:bodyPr>
          <a:lstStyle/>
          <a:p>
            <a:pPr algn="ctr"/>
            <a:r>
              <a:rPr lang="tr-TR" dirty="0" smtClean="0">
                <a:solidFill>
                  <a:schemeClr val="accent5">
                    <a:lumMod val="50000"/>
                  </a:schemeClr>
                </a:solidFill>
              </a:rPr>
              <a:t>İnsanlar Neden Zorbaca Davranırlar?</a:t>
            </a:r>
            <a:endParaRPr lang="tr-TR" dirty="0">
              <a:solidFill>
                <a:schemeClr val="accent5">
                  <a:lumMod val="50000"/>
                </a:schemeClr>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5" name="Serbest Form 4"/>
          <p:cNvSpPr/>
          <p:nvPr/>
        </p:nvSpPr>
        <p:spPr>
          <a:xfrm rot="21149574">
            <a:off x="288799" y="3536661"/>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Yuvarlatılmış Dikdörtgen 14"/>
          <p:cNvSpPr/>
          <p:nvPr/>
        </p:nvSpPr>
        <p:spPr>
          <a:xfrm>
            <a:off x="9277867" y="984088"/>
            <a:ext cx="2703871" cy="92675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Yalnızlık</a:t>
            </a:r>
            <a:endParaRPr lang="tr-TR" dirty="0">
              <a:solidFill>
                <a:schemeClr val="tx1"/>
              </a:solidFill>
            </a:endParaRPr>
          </a:p>
        </p:txBody>
      </p:sp>
      <p:sp>
        <p:nvSpPr>
          <p:cNvPr id="24" name="Yuvarlatılmış Dikdörtgen 23"/>
          <p:cNvSpPr/>
          <p:nvPr/>
        </p:nvSpPr>
        <p:spPr>
          <a:xfrm>
            <a:off x="6396279" y="984088"/>
            <a:ext cx="2703871" cy="92675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Kıskançlık</a:t>
            </a:r>
            <a:endParaRPr lang="tr-TR" dirty="0">
              <a:solidFill>
                <a:schemeClr val="tx1"/>
              </a:solidFill>
            </a:endParaRPr>
          </a:p>
        </p:txBody>
      </p:sp>
      <p:sp>
        <p:nvSpPr>
          <p:cNvPr id="25" name="Yuvarlatılmış Dikdörtgen 24"/>
          <p:cNvSpPr/>
          <p:nvPr/>
        </p:nvSpPr>
        <p:spPr>
          <a:xfrm>
            <a:off x="3570806" y="984088"/>
            <a:ext cx="2703871" cy="92675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Korku</a:t>
            </a:r>
            <a:endParaRPr lang="tr-TR" dirty="0">
              <a:solidFill>
                <a:schemeClr val="tx1"/>
              </a:solidFill>
            </a:endParaRPr>
          </a:p>
        </p:txBody>
      </p:sp>
      <p:sp>
        <p:nvSpPr>
          <p:cNvPr id="26" name="Yuvarlatılmış Dikdörtgen 25"/>
          <p:cNvSpPr/>
          <p:nvPr/>
        </p:nvSpPr>
        <p:spPr>
          <a:xfrm>
            <a:off x="9277867" y="2961048"/>
            <a:ext cx="2703871" cy="92675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Acımasızlık</a:t>
            </a:r>
            <a:endParaRPr lang="tr-TR" dirty="0">
              <a:solidFill>
                <a:schemeClr val="tx1"/>
              </a:solidFill>
            </a:endParaRPr>
          </a:p>
        </p:txBody>
      </p:sp>
      <p:sp>
        <p:nvSpPr>
          <p:cNvPr id="27" name="Yuvarlatılmış Dikdörtgen 26"/>
          <p:cNvSpPr/>
          <p:nvPr/>
        </p:nvSpPr>
        <p:spPr>
          <a:xfrm>
            <a:off x="6438436" y="2961049"/>
            <a:ext cx="2703871" cy="92675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Mutsuzluk</a:t>
            </a:r>
            <a:endParaRPr lang="tr-TR" dirty="0">
              <a:solidFill>
                <a:schemeClr val="tx1"/>
              </a:solidFill>
            </a:endParaRPr>
          </a:p>
        </p:txBody>
      </p:sp>
      <p:sp>
        <p:nvSpPr>
          <p:cNvPr id="28" name="Yuvarlatılmış Dikdörtgen 27"/>
          <p:cNvSpPr/>
          <p:nvPr/>
        </p:nvSpPr>
        <p:spPr>
          <a:xfrm>
            <a:off x="3570807" y="2961050"/>
            <a:ext cx="2703871" cy="92675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Zayıflık</a:t>
            </a:r>
            <a:endParaRPr lang="tr-TR" dirty="0">
              <a:solidFill>
                <a:schemeClr val="tx1"/>
              </a:solidFill>
            </a:endParaRPr>
          </a:p>
        </p:txBody>
      </p:sp>
      <p:sp>
        <p:nvSpPr>
          <p:cNvPr id="29" name="Yuvarlatılmış Dikdörtgen 28"/>
          <p:cNvSpPr/>
          <p:nvPr/>
        </p:nvSpPr>
        <p:spPr>
          <a:xfrm>
            <a:off x="9277867" y="5013311"/>
            <a:ext cx="2703871" cy="92675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Kendini beğenmeme, sevmeme</a:t>
            </a:r>
            <a:endParaRPr lang="tr-TR" dirty="0">
              <a:solidFill>
                <a:schemeClr val="tx1"/>
              </a:solidFill>
            </a:endParaRPr>
          </a:p>
        </p:txBody>
      </p:sp>
      <p:sp>
        <p:nvSpPr>
          <p:cNvPr id="30" name="Yuvarlatılmış Dikdörtgen 29"/>
          <p:cNvSpPr/>
          <p:nvPr/>
        </p:nvSpPr>
        <p:spPr>
          <a:xfrm>
            <a:off x="6424337" y="5013311"/>
            <a:ext cx="2703871" cy="92675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Popüler olma isteği</a:t>
            </a:r>
            <a:endParaRPr lang="tr-TR" dirty="0">
              <a:solidFill>
                <a:schemeClr val="tx1"/>
              </a:solidFill>
            </a:endParaRPr>
          </a:p>
        </p:txBody>
      </p:sp>
      <p:sp>
        <p:nvSpPr>
          <p:cNvPr id="31" name="Yuvarlatılmış Dikdörtgen 30"/>
          <p:cNvSpPr/>
          <p:nvPr/>
        </p:nvSpPr>
        <p:spPr>
          <a:xfrm>
            <a:off x="3570807" y="5013311"/>
            <a:ext cx="2703871" cy="92675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Güç gösterisi yapma isteği</a:t>
            </a:r>
            <a:endParaRPr lang="tr-TR" dirty="0">
              <a:solidFill>
                <a:schemeClr val="tx1"/>
              </a:solidFill>
            </a:endParaRPr>
          </a:p>
        </p:txBody>
      </p:sp>
      <p:pic>
        <p:nvPicPr>
          <p:cNvPr id="35" name="Resim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924" y="4321330"/>
            <a:ext cx="2310716" cy="2310716"/>
          </a:xfrm>
          <a:prstGeom prst="rect">
            <a:avLst/>
          </a:prstGeom>
          <a:effectLst>
            <a:softEdge rad="127000"/>
          </a:effectLst>
        </p:spPr>
      </p:pic>
    </p:spTree>
    <p:extLst>
      <p:ext uri="{BB962C8B-B14F-4D97-AF65-F5344CB8AC3E}">
        <p14:creationId xmlns:p14="http://schemas.microsoft.com/office/powerpoint/2010/main" val="740705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2920" y="1203743"/>
            <a:ext cx="2947482" cy="2916940"/>
          </a:xfrm>
        </p:spPr>
        <p:txBody>
          <a:bodyPr>
            <a:normAutofit/>
          </a:bodyPr>
          <a:lstStyle/>
          <a:p>
            <a:pPr algn="ctr"/>
            <a:r>
              <a:rPr lang="tr-TR" dirty="0" smtClean="0">
                <a:solidFill>
                  <a:schemeClr val="accent5">
                    <a:lumMod val="50000"/>
                  </a:schemeClr>
                </a:solidFill>
              </a:rPr>
              <a:t>Zorbalığa Uğrarsan Ne Yapabilirsin?</a:t>
            </a:r>
            <a:endParaRPr lang="tr-TR" dirty="0">
              <a:solidFill>
                <a:schemeClr val="accent5">
                  <a:lumMod val="50000"/>
                </a:schemeClr>
              </a:solidFill>
            </a:endParaRPr>
          </a:p>
        </p:txBody>
      </p:sp>
      <p:sp>
        <p:nvSpPr>
          <p:cNvPr id="3" name="İçerik Yer Tutucusu 2"/>
          <p:cNvSpPr>
            <a:spLocks noGrp="1"/>
          </p:cNvSpPr>
          <p:nvPr>
            <p:ph idx="1"/>
          </p:nvPr>
        </p:nvSpPr>
        <p:spPr>
          <a:xfrm>
            <a:off x="3825725" y="424121"/>
            <a:ext cx="7315200" cy="3000306"/>
          </a:xfrm>
          <a:solidFill>
            <a:schemeClr val="accent3">
              <a:lumMod val="60000"/>
              <a:lumOff val="40000"/>
            </a:schemeClr>
          </a:solidFill>
        </p:spPr>
        <p:txBody>
          <a:bodyPr>
            <a:normAutofit fontScale="92500" lnSpcReduction="10000"/>
          </a:bodyPr>
          <a:lstStyle/>
          <a:p>
            <a:r>
              <a:rPr lang="tr-TR" sz="2400" dirty="0"/>
              <a:t>Her şeyden önce bu davranışların sizin hatanız olmadığı ve bunların sadece </a:t>
            </a:r>
            <a:r>
              <a:rPr lang="tr-TR" sz="2400" dirty="0" smtClean="0"/>
              <a:t>sizin başınıza </a:t>
            </a:r>
            <a:r>
              <a:rPr lang="tr-TR" sz="2400" dirty="0"/>
              <a:t>gelmediğini aklınızdan çıkarmayın</a:t>
            </a:r>
            <a:r>
              <a:rPr lang="tr-TR" sz="2400" dirty="0" smtClean="0"/>
              <a:t>.</a:t>
            </a:r>
          </a:p>
          <a:p>
            <a:pPr marL="0" indent="0">
              <a:buNone/>
            </a:pPr>
            <a:endParaRPr lang="tr-TR" sz="2400" dirty="0"/>
          </a:p>
          <a:p>
            <a:r>
              <a:rPr lang="tr-TR" sz="2400" dirty="0"/>
              <a:t>Sessiz </a:t>
            </a:r>
            <a:r>
              <a:rPr lang="tr-TR" sz="2400" dirty="0" smtClean="0"/>
              <a:t>kalmayın. Böyle durumlarda korkmak normaldir. Güvendiğiniz </a:t>
            </a:r>
            <a:r>
              <a:rPr lang="tr-TR" sz="2400" b="1" dirty="0" smtClean="0"/>
              <a:t>bir yetişk</a:t>
            </a:r>
            <a:r>
              <a:rPr lang="tr-TR" sz="2400" dirty="0" smtClean="0"/>
              <a:t>ine  </a:t>
            </a:r>
            <a:r>
              <a:rPr lang="tr-TR" sz="2400" dirty="0"/>
              <a:t>neler </a:t>
            </a:r>
            <a:r>
              <a:rPr lang="tr-TR" sz="2400" dirty="0" smtClean="0"/>
              <a:t>yaşadığınızı mutlaka </a:t>
            </a:r>
            <a:r>
              <a:rPr lang="tr-TR" sz="2400" dirty="0"/>
              <a:t>anlatın. Bu rehber öğretmeniniz, </a:t>
            </a:r>
            <a:r>
              <a:rPr lang="tr-TR" sz="2400" dirty="0" smtClean="0"/>
              <a:t>öğretmeniniz, müdürünüz ,anneniz</a:t>
            </a:r>
            <a:r>
              <a:rPr lang="tr-TR" sz="2400" dirty="0"/>
              <a:t>, babanız, </a:t>
            </a:r>
            <a:r>
              <a:rPr lang="tr-TR" sz="2400" dirty="0" smtClean="0"/>
              <a:t>olabilir</a:t>
            </a:r>
            <a:r>
              <a:rPr lang="tr-TR" sz="2400" dirty="0"/>
              <a:t>. Biri sizi dinleyene kadar anlatmaya devam edin</a:t>
            </a:r>
            <a:r>
              <a:rPr lang="tr-TR" sz="2400" dirty="0" smtClean="0"/>
              <a:t>. </a:t>
            </a:r>
            <a:r>
              <a:rPr lang="tr-TR" sz="2400" b="1" dirty="0" smtClean="0"/>
              <a:t>Yardım alana kadar </a:t>
            </a:r>
            <a:r>
              <a:rPr lang="tr-TR" sz="2400" b="1" dirty="0"/>
              <a:t>pes etmeyin</a:t>
            </a:r>
            <a:r>
              <a:rPr lang="tr-TR" sz="2400" b="1" dirty="0" smtClean="0"/>
              <a:t>.</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5" name="Serbest Form 4"/>
          <p:cNvSpPr/>
          <p:nvPr/>
        </p:nvSpPr>
        <p:spPr>
          <a:xfrm rot="21149574">
            <a:off x="331573" y="3341299"/>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49" y="3971109"/>
            <a:ext cx="2730137" cy="2730137"/>
          </a:xfrm>
          <a:prstGeom prst="rect">
            <a:avLst/>
          </a:prstGeom>
          <a:effectLst>
            <a:softEdge rad="127000"/>
          </a:effectLst>
        </p:spPr>
      </p:pic>
      <p:sp>
        <p:nvSpPr>
          <p:cNvPr id="7" name="İçerik Yer Tutucusu 2"/>
          <p:cNvSpPr txBox="1">
            <a:spLocks/>
          </p:cNvSpPr>
          <p:nvPr/>
        </p:nvSpPr>
        <p:spPr>
          <a:xfrm>
            <a:off x="3825725" y="3596640"/>
            <a:ext cx="7315200" cy="286817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tr-TR" sz="2400" dirty="0" smtClean="0"/>
              <a:t>Eğer sözlü olarak sizi taciz ediyorsa hiç cevap vermeyin, kafanızı çevirin ya da uzaklaşın. Bir müddet sonra sıkılıp, bırakacaktır.</a:t>
            </a:r>
          </a:p>
          <a:p>
            <a:r>
              <a:rPr lang="tr-TR" sz="2400" dirty="0" smtClean="0"/>
              <a:t>Eğer fiziksel güç ya da şiddet kullanmaya kalktıysa hemen oradan uzaklaşmaya çalışın ve güvenli bir yere gidin.</a:t>
            </a:r>
          </a:p>
        </p:txBody>
      </p:sp>
      <p:sp>
        <p:nvSpPr>
          <p:cNvPr id="8" name="Sağ Ok 7"/>
          <p:cNvSpPr/>
          <p:nvPr/>
        </p:nvSpPr>
        <p:spPr>
          <a:xfrm>
            <a:off x="3612365" y="502814"/>
            <a:ext cx="426720" cy="232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3612365" y="1963620"/>
            <a:ext cx="426720" cy="232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a:off x="3612365" y="3971109"/>
            <a:ext cx="426720" cy="232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3612365" y="5109809"/>
            <a:ext cx="426720" cy="232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75220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2918" y="1622623"/>
            <a:ext cx="2947482" cy="2864689"/>
          </a:xfrm>
        </p:spPr>
        <p:txBody>
          <a:bodyPr/>
          <a:lstStyle/>
          <a:p>
            <a:pPr algn="ctr"/>
            <a:r>
              <a:rPr lang="tr-TR" dirty="0" smtClean="0">
                <a:solidFill>
                  <a:schemeClr val="accent5">
                    <a:lumMod val="50000"/>
                  </a:schemeClr>
                </a:solidFill>
              </a:rPr>
              <a:t>Zorbalığa Şahit Olursan Ne Yapabilirsin?</a:t>
            </a:r>
            <a:br>
              <a:rPr lang="tr-TR" dirty="0" smtClean="0">
                <a:solidFill>
                  <a:schemeClr val="accent5">
                    <a:lumMod val="50000"/>
                  </a:schemeClr>
                </a:solidFill>
              </a:rPr>
            </a:br>
            <a:endParaRPr lang="tr-TR" dirty="0">
              <a:solidFill>
                <a:schemeClr val="accent5">
                  <a:lumMod val="50000"/>
                </a:schemeClr>
              </a:solidFill>
            </a:endParaRPr>
          </a:p>
        </p:txBody>
      </p:sp>
      <p:sp>
        <p:nvSpPr>
          <p:cNvPr id="3" name="İçerik Yer Tutucusu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tr-TR" sz="2400" dirty="0"/>
              <a:t>Böyle davranışlara şahit olduğunuzda zorbalık yapan çocuğu cesaretlendirecek davranışlarda bulunmayın</a:t>
            </a:r>
            <a:r>
              <a:rPr lang="tr-TR" sz="2400" dirty="0" smtClean="0"/>
              <a:t>.</a:t>
            </a:r>
          </a:p>
          <a:p>
            <a:r>
              <a:rPr lang="tr-TR" sz="2400" dirty="0" smtClean="0"/>
              <a:t>Yaptıklarına </a:t>
            </a:r>
            <a:r>
              <a:rPr lang="tr-TR" sz="2400" dirty="0"/>
              <a:t>gülmeyin, tezahürat yapmayın, alkışlamayın</a:t>
            </a:r>
            <a:r>
              <a:rPr lang="tr-TR" sz="2400" dirty="0" smtClean="0"/>
              <a:t>.</a:t>
            </a:r>
          </a:p>
          <a:p>
            <a:r>
              <a:rPr lang="de-DE" sz="2400" dirty="0" err="1" smtClean="0"/>
              <a:t>Böyle</a:t>
            </a:r>
            <a:r>
              <a:rPr lang="de-DE" sz="2400" dirty="0" smtClean="0"/>
              <a:t> </a:t>
            </a:r>
            <a:r>
              <a:rPr lang="de-DE" sz="2400" dirty="0" err="1" smtClean="0"/>
              <a:t>bir</a:t>
            </a:r>
            <a:r>
              <a:rPr lang="de-DE" sz="2400" dirty="0" smtClean="0"/>
              <a:t> </a:t>
            </a:r>
            <a:r>
              <a:rPr lang="de-DE" sz="2400" dirty="0" err="1" smtClean="0"/>
              <a:t>durumda</a:t>
            </a:r>
            <a:r>
              <a:rPr lang="de-DE" sz="2400" dirty="0" smtClean="0"/>
              <a:t> </a:t>
            </a:r>
            <a:r>
              <a:rPr lang="de-DE" sz="2400" dirty="0" err="1" smtClean="0"/>
              <a:t>hemen</a:t>
            </a:r>
            <a:r>
              <a:rPr lang="de-DE" sz="2400" dirty="0" smtClean="0"/>
              <a:t> </a:t>
            </a:r>
            <a:r>
              <a:rPr lang="de-DE" sz="2400" dirty="0" err="1" smtClean="0"/>
              <a:t>öğretmenlerinizden</a:t>
            </a:r>
            <a:r>
              <a:rPr lang="de-DE" sz="2400" dirty="0" smtClean="0"/>
              <a:t> </a:t>
            </a:r>
            <a:r>
              <a:rPr lang="de-DE" sz="2400" dirty="0" err="1" smtClean="0"/>
              <a:t>birine</a:t>
            </a:r>
            <a:r>
              <a:rPr lang="de-DE" sz="2400" dirty="0" smtClean="0"/>
              <a:t> </a:t>
            </a:r>
            <a:r>
              <a:rPr lang="de-DE" sz="2400" dirty="0" err="1" smtClean="0"/>
              <a:t>haber</a:t>
            </a:r>
            <a:r>
              <a:rPr lang="de-DE" sz="2400" dirty="0" smtClean="0"/>
              <a:t> </a:t>
            </a:r>
            <a:r>
              <a:rPr lang="de-DE" sz="2400" dirty="0" err="1" smtClean="0"/>
              <a:t>verin</a:t>
            </a:r>
            <a:r>
              <a:rPr lang="de-DE" sz="2400" dirty="0" smtClean="0"/>
              <a:t>.</a:t>
            </a:r>
            <a:endParaRPr lang="de-DE" sz="2400" dirty="0"/>
          </a:p>
          <a:p>
            <a:r>
              <a:rPr lang="tr-TR" sz="2400" dirty="0"/>
              <a:t>Zorbalığa maruz kalan kişiyle arkadaş olun, onu grubunuza alın.</a:t>
            </a:r>
          </a:p>
          <a:p>
            <a:r>
              <a:rPr lang="tr-TR" sz="2400" dirty="0"/>
              <a:t>Zorbalık yapan çocuklarla da arkadaş </a:t>
            </a:r>
            <a:r>
              <a:rPr lang="tr-TR" sz="2400" dirty="0" smtClean="0"/>
              <a:t>olabilir, onlara </a:t>
            </a:r>
            <a:r>
              <a:rPr lang="tr-TR" sz="2400" dirty="0"/>
              <a:t>doğru </a:t>
            </a:r>
            <a:r>
              <a:rPr lang="tr-TR" sz="2400" dirty="0" smtClean="0"/>
              <a:t>davranışlarda bulunmayı </a:t>
            </a:r>
            <a:r>
              <a:rPr lang="tr-TR" sz="2400" dirty="0"/>
              <a:t>öğretebilirsiniz.</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5" name="Serbest Form 4"/>
          <p:cNvSpPr/>
          <p:nvPr/>
        </p:nvSpPr>
        <p:spPr>
          <a:xfrm rot="21149574">
            <a:off x="360533" y="3515903"/>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3655907" y="1506582"/>
            <a:ext cx="426720" cy="232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3655907" y="2324098"/>
            <a:ext cx="426720" cy="232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3655907" y="3129856"/>
            <a:ext cx="426720" cy="232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3662923" y="3935614"/>
            <a:ext cx="426720" cy="232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a:off x="3662923" y="4725049"/>
            <a:ext cx="426720" cy="232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508" y="4051655"/>
            <a:ext cx="2690303" cy="2690303"/>
          </a:xfrm>
          <a:prstGeom prst="rect">
            <a:avLst/>
          </a:prstGeom>
          <a:effectLst>
            <a:softEdge rad="127000"/>
          </a:effectLst>
        </p:spPr>
      </p:pic>
    </p:spTree>
    <p:extLst>
      <p:ext uri="{BB962C8B-B14F-4D97-AF65-F5344CB8AC3E}">
        <p14:creationId xmlns:p14="http://schemas.microsoft.com/office/powerpoint/2010/main" val="1999165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7383" y="1174123"/>
            <a:ext cx="2947482" cy="2141877"/>
          </a:xfrm>
        </p:spPr>
        <p:txBody>
          <a:bodyPr/>
          <a:lstStyle/>
          <a:p>
            <a:pPr algn="ctr"/>
            <a:r>
              <a:rPr lang="tr-TR" dirty="0">
                <a:solidFill>
                  <a:schemeClr val="accent5">
                    <a:lumMod val="50000"/>
                  </a:schemeClr>
                </a:solidFill>
              </a:rPr>
              <a:t>Akran </a:t>
            </a:r>
            <a:r>
              <a:rPr lang="tr-TR" dirty="0" smtClean="0">
                <a:solidFill>
                  <a:schemeClr val="accent5">
                    <a:lumMod val="50000"/>
                  </a:schemeClr>
                </a:solidFill>
              </a:rPr>
              <a:t>Zorbalığının İdari (Okul ) Yaptırımları</a:t>
            </a:r>
            <a:endParaRPr lang="tr-TR" dirty="0">
              <a:solidFill>
                <a:schemeClr val="accent5">
                  <a:lumMod val="50000"/>
                </a:schemeClr>
              </a:solidFill>
            </a:endParaRPr>
          </a:p>
        </p:txBody>
      </p:sp>
      <p:sp>
        <p:nvSpPr>
          <p:cNvPr id="3" name="İçerik Yer Tutucusu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tr-TR" sz="2400" b="1" dirty="0" smtClean="0"/>
              <a:t>Milli Eğitim Bakanlığı Ortaöğretim Kurumları Yönetmeliği Onuncu Kısım Üçüncü Bölümde öğrencilere verilebilecek disiplin cezaları anlatılmıştır.</a:t>
            </a:r>
          </a:p>
          <a:p>
            <a:pPr marL="0" indent="0">
              <a:buNone/>
            </a:pPr>
            <a:endParaRPr lang="tr-TR" sz="2400" b="1" dirty="0" smtClean="0"/>
          </a:p>
          <a:p>
            <a:r>
              <a:rPr lang="tr-TR" sz="2400" b="1" dirty="0" smtClean="0"/>
              <a:t>Öğrencilere</a:t>
            </a:r>
            <a:r>
              <a:rPr lang="tr-TR" sz="2400" b="1" dirty="0"/>
              <a:t>, disiplin cezasını gerektiren davranış ve fiillerinin niteliklerine göre;</a:t>
            </a:r>
          </a:p>
          <a:p>
            <a:pPr marL="0" indent="0">
              <a:buNone/>
            </a:pPr>
            <a:r>
              <a:rPr lang="tr-TR" sz="2400" b="1" dirty="0" smtClean="0"/>
              <a:t>    a</a:t>
            </a:r>
            <a:r>
              <a:rPr lang="tr-TR" sz="2400" b="1" dirty="0"/>
              <a:t>) Kınama,</a:t>
            </a:r>
            <a:br>
              <a:rPr lang="tr-TR" sz="2400" b="1" dirty="0"/>
            </a:br>
            <a:r>
              <a:rPr lang="tr-TR" sz="2400" b="1" dirty="0" smtClean="0"/>
              <a:t>    b</a:t>
            </a:r>
            <a:r>
              <a:rPr lang="tr-TR" sz="2400" b="1" dirty="0"/>
              <a:t>) Okuldan kısa süreli uzaklaştırma,</a:t>
            </a:r>
            <a:br>
              <a:rPr lang="tr-TR" sz="2400" b="1" dirty="0"/>
            </a:br>
            <a:r>
              <a:rPr lang="tr-TR" sz="2400" b="1" dirty="0" smtClean="0"/>
              <a:t>    c</a:t>
            </a:r>
            <a:r>
              <a:rPr lang="tr-TR" sz="2400" b="1" dirty="0"/>
              <a:t>) Okul değiştirme,</a:t>
            </a:r>
            <a:br>
              <a:rPr lang="tr-TR" sz="2400" b="1" dirty="0"/>
            </a:br>
            <a:r>
              <a:rPr lang="tr-TR" sz="2400" b="1" dirty="0" smtClean="0"/>
              <a:t>    ç</a:t>
            </a:r>
            <a:r>
              <a:rPr lang="tr-TR" sz="2400" b="1" dirty="0"/>
              <a:t>) Örgün eğitim dışına çıkarma cezalarından </a:t>
            </a:r>
            <a:r>
              <a:rPr lang="tr-TR" sz="2400" b="1" dirty="0" smtClean="0"/>
              <a:t>biri          verilir</a:t>
            </a:r>
            <a:r>
              <a:rPr lang="tr-TR" sz="2400" b="1" dirty="0"/>
              <a:t>.</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5" name="Serbest Form 4"/>
          <p:cNvSpPr/>
          <p:nvPr/>
        </p:nvSpPr>
        <p:spPr>
          <a:xfrm rot="21149574">
            <a:off x="360533" y="3232872"/>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8" y="3604270"/>
            <a:ext cx="3174274" cy="3174274"/>
          </a:xfrm>
          <a:prstGeom prst="rect">
            <a:avLst/>
          </a:prstGeom>
          <a:effectLst>
            <a:softEdge rad="127000"/>
          </a:effectLst>
        </p:spPr>
      </p:pic>
    </p:spTree>
    <p:extLst>
      <p:ext uri="{BB962C8B-B14F-4D97-AF65-F5344CB8AC3E}">
        <p14:creationId xmlns:p14="http://schemas.microsoft.com/office/powerpoint/2010/main" val="999871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şgen 4"/>
          <p:cNvSpPr/>
          <p:nvPr/>
        </p:nvSpPr>
        <p:spPr>
          <a:xfrm>
            <a:off x="3869268" y="4297680"/>
            <a:ext cx="7007630" cy="103077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p:txBody>
          <a:bodyPr/>
          <a:lstStyle/>
          <a:p>
            <a:pPr algn="ctr"/>
            <a:r>
              <a:rPr lang="tr-TR" dirty="0" smtClean="0">
                <a:solidFill>
                  <a:schemeClr val="accent5">
                    <a:lumMod val="50000"/>
                  </a:schemeClr>
                </a:solidFill>
              </a:rPr>
              <a:t>Dijital Kanun</a:t>
            </a:r>
            <a:endParaRPr lang="tr-TR" dirty="0">
              <a:solidFill>
                <a:schemeClr val="accent5">
                  <a:lumMod val="50000"/>
                </a:schemeClr>
              </a:solidFill>
            </a:endParaRPr>
          </a:p>
        </p:txBody>
      </p:sp>
      <p:sp>
        <p:nvSpPr>
          <p:cNvPr id="3" name="İçerik Yer Tutucusu 2"/>
          <p:cNvSpPr>
            <a:spLocks noGrp="1"/>
          </p:cNvSpPr>
          <p:nvPr>
            <p:ph idx="1"/>
          </p:nvPr>
        </p:nvSpPr>
        <p:spPr>
          <a:xfrm>
            <a:off x="3781985" y="2706719"/>
            <a:ext cx="7315200" cy="1441332"/>
          </a:xfrm>
        </p:spPr>
        <p:style>
          <a:lnRef idx="2">
            <a:schemeClr val="accent1"/>
          </a:lnRef>
          <a:fillRef idx="1">
            <a:schemeClr val="lt1"/>
          </a:fillRef>
          <a:effectRef idx="0">
            <a:schemeClr val="accent1"/>
          </a:effectRef>
          <a:fontRef idx="minor">
            <a:schemeClr val="dk1"/>
          </a:fontRef>
        </p:style>
        <p:txBody>
          <a:bodyPr>
            <a:normAutofit lnSpcReduction="10000"/>
          </a:bodyPr>
          <a:lstStyle/>
          <a:p>
            <a:endParaRPr lang="tr-TR" dirty="0" smtClean="0"/>
          </a:p>
          <a:p>
            <a:r>
              <a:rPr lang="tr-TR" b="1" dirty="0" smtClean="0"/>
              <a:t>Gerçek hayatta suç olan her şey internette de </a:t>
            </a:r>
            <a:r>
              <a:rPr lang="tr-TR" b="1" u="sng" dirty="0" smtClean="0"/>
              <a:t>suçtur</a:t>
            </a:r>
            <a:r>
              <a:rPr lang="tr-TR" b="1" dirty="0" smtClean="0"/>
              <a:t>. Buna uymayanlar  ilgili birimlere bildirilir.</a:t>
            </a:r>
          </a:p>
          <a:p>
            <a:r>
              <a:rPr lang="tr-TR" b="1" dirty="0" smtClean="0"/>
              <a:t>Başkalarına ait içerikleri izinsiz  kullanmak </a:t>
            </a:r>
            <a:r>
              <a:rPr lang="tr-TR" b="1" u="sng" dirty="0" smtClean="0"/>
              <a:t>suçtur.</a:t>
            </a:r>
          </a:p>
          <a:p>
            <a:pPr marL="0" indent="0">
              <a:buNone/>
            </a:pPr>
            <a:endParaRPr lang="tr-TR" dirty="0"/>
          </a:p>
        </p:txBody>
      </p:sp>
      <p:sp>
        <p:nvSpPr>
          <p:cNvPr id="6" name="Metin kutusu 5"/>
          <p:cNvSpPr txBox="1"/>
          <p:nvPr/>
        </p:nvSpPr>
        <p:spPr>
          <a:xfrm>
            <a:off x="4201777" y="4405128"/>
            <a:ext cx="6197445" cy="923330"/>
          </a:xfrm>
          <a:prstGeom prst="rect">
            <a:avLst/>
          </a:prstGeom>
          <a:noFill/>
        </p:spPr>
        <p:txBody>
          <a:bodyPr wrap="square" rtlCol="0">
            <a:spAutoFit/>
          </a:bodyPr>
          <a:lstStyle/>
          <a:p>
            <a:r>
              <a:rPr lang="tr-TR" b="1" i="1" dirty="0"/>
              <a:t>İnternette kendimize  yapılmasını istemediğimiz davranışları, başkalarına yapmamalıyız.</a:t>
            </a:r>
          </a:p>
          <a:p>
            <a:endParaRPr lang="tr-TR" i="1" dirty="0"/>
          </a:p>
        </p:txBody>
      </p:sp>
      <p:pic>
        <p:nvPicPr>
          <p:cNvPr id="2050" name="Picture 2" descr="Güvenli Web - İnternette Hak &amp; Hukuk ve Sorumluluk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681" y="315883"/>
            <a:ext cx="5348387" cy="207495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8" name="Serbest Form 7"/>
          <p:cNvSpPr/>
          <p:nvPr/>
        </p:nvSpPr>
        <p:spPr>
          <a:xfrm rot="21149574">
            <a:off x="306068" y="3609314"/>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17240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chemeClr val="accent5">
                    <a:lumMod val="50000"/>
                  </a:schemeClr>
                </a:solidFill>
              </a:rPr>
              <a:t>Akran Z</a:t>
            </a:r>
            <a:r>
              <a:rPr lang="tr-TR" dirty="0" smtClean="0">
                <a:solidFill>
                  <a:schemeClr val="accent5">
                    <a:lumMod val="50000"/>
                  </a:schemeClr>
                </a:solidFill>
              </a:rPr>
              <a:t>orbalığının Yasal Boyutu &amp; Yaşanmış Olaylar</a:t>
            </a:r>
            <a:br>
              <a:rPr lang="tr-TR" dirty="0" smtClean="0">
                <a:solidFill>
                  <a:schemeClr val="accent5">
                    <a:lumMod val="50000"/>
                  </a:schemeClr>
                </a:solidFill>
              </a:rPr>
            </a:br>
            <a:endParaRPr lang="tr-TR" dirty="0">
              <a:solidFill>
                <a:schemeClr val="accent5">
                  <a:lumMod val="50000"/>
                </a:schemeClr>
              </a:solidFill>
            </a:endParaRPr>
          </a:p>
        </p:txBody>
      </p:sp>
      <p:sp>
        <p:nvSpPr>
          <p:cNvPr id="3" name="İçerik Yer Tutucusu 2"/>
          <p:cNvSpPr>
            <a:spLocks noGrp="1"/>
          </p:cNvSpPr>
          <p:nvPr>
            <p:ph idx="1"/>
          </p:nvPr>
        </p:nvSpPr>
        <p:spPr>
          <a:xfrm>
            <a:off x="3904102" y="576176"/>
            <a:ext cx="7315200" cy="1095321"/>
          </a:xfrm>
        </p:spPr>
        <p:txBody>
          <a:bodyPr/>
          <a:lstStyle/>
          <a:p>
            <a:r>
              <a:rPr lang="tr-TR" dirty="0" smtClean="0"/>
              <a:t>Akran zorbalığına maruz kalma durumunda ,kolluk kuvvetlerine baş vurarak yasal yollardan hakkınızı arayabilirsiniz.</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5" name="Serbest Form 4"/>
          <p:cNvSpPr/>
          <p:nvPr/>
        </p:nvSpPr>
        <p:spPr>
          <a:xfrm rot="21149574">
            <a:off x="251603" y="4348499"/>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104" y="1719215"/>
            <a:ext cx="5963482" cy="1705213"/>
          </a:xfrm>
          <a:prstGeom prst="rect">
            <a:avLst/>
          </a:prstGeom>
          <a:effectLst>
            <a:glow rad="127000">
              <a:schemeClr val="bg2">
                <a:lumMod val="90000"/>
              </a:schemeClr>
            </a:glow>
          </a:effectLst>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6482" y="3685896"/>
            <a:ext cx="7673803" cy="1431294"/>
          </a:xfrm>
          <a:prstGeom prst="rect">
            <a:avLst/>
          </a:prstGeom>
          <a:effectLst>
            <a:glow rad="127000">
              <a:schemeClr val="accent1">
                <a:lumMod val="50000"/>
              </a:schemeClr>
            </a:glow>
          </a:effectLst>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0888" y="5438827"/>
            <a:ext cx="8668960" cy="924054"/>
          </a:xfrm>
          <a:prstGeom prst="rect">
            <a:avLst/>
          </a:prstGeom>
          <a:effectLst>
            <a:glow rad="127000">
              <a:schemeClr val="accent2"/>
            </a:glow>
          </a:effectLst>
        </p:spPr>
      </p:pic>
    </p:spTree>
    <p:extLst>
      <p:ext uri="{BB962C8B-B14F-4D97-AF65-F5344CB8AC3E}">
        <p14:creationId xmlns:p14="http://schemas.microsoft.com/office/powerpoint/2010/main" val="214959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2919" y="1123837"/>
            <a:ext cx="2947482" cy="3089457"/>
          </a:xfrm>
        </p:spPr>
        <p:txBody>
          <a:bodyPr/>
          <a:lstStyle/>
          <a:p>
            <a:pPr algn="ctr"/>
            <a:r>
              <a:rPr lang="tr-TR" dirty="0" smtClean="0">
                <a:solidFill>
                  <a:schemeClr val="accent5">
                    <a:lumMod val="50000"/>
                  </a:schemeClr>
                </a:solidFill>
              </a:rPr>
              <a:t>Yararlanılan Kaynaklar</a:t>
            </a:r>
            <a:endParaRPr lang="tr-TR" dirty="0">
              <a:solidFill>
                <a:schemeClr val="accent5">
                  <a:lumMod val="50000"/>
                </a:schemeClr>
              </a:solidFill>
            </a:endParaRPr>
          </a:p>
        </p:txBody>
      </p:sp>
      <p:sp>
        <p:nvSpPr>
          <p:cNvPr id="3" name="İçerik Yer Tutucusu 2"/>
          <p:cNvSpPr>
            <a:spLocks noGrp="1"/>
          </p:cNvSpPr>
          <p:nvPr>
            <p:ph idx="1"/>
          </p:nvPr>
        </p:nvSpPr>
        <p:spPr/>
        <p:txBody>
          <a:bodyPr/>
          <a:lstStyle/>
          <a:p>
            <a:r>
              <a:rPr lang="tr-TR" dirty="0" smtClean="0"/>
              <a:t>Akran Zorbalığı ve Baş Etme Yolları, Batman Rehberlik ve Araştırma Merkezi, Broşür. Hazırlayanlar: Tuğba Demir&amp; Şükrü Yıldırım.</a:t>
            </a:r>
          </a:p>
          <a:p>
            <a:r>
              <a:rPr lang="tr-TR" dirty="0" smtClean="0"/>
              <a:t>Akran Zorbalığı Öğrenci Seminer Sunumu. </a:t>
            </a:r>
            <a:r>
              <a:rPr lang="tr-TR" dirty="0" err="1" smtClean="0"/>
              <a:t>Terapötik</a:t>
            </a:r>
            <a:r>
              <a:rPr lang="tr-TR" dirty="0" smtClean="0"/>
              <a:t> Akademi.</a:t>
            </a:r>
          </a:p>
          <a:p>
            <a:r>
              <a:rPr lang="tr-TR" dirty="0" smtClean="0"/>
              <a:t>Akran Zorbalığı (Lise) Veli Sunumu. Özel Eğitim ve Rehberlik Hizmetleri Genel Müdürlüğü.</a:t>
            </a:r>
          </a:p>
          <a:p>
            <a:r>
              <a:rPr lang="tr-TR" dirty="0"/>
              <a:t>Akran Zorbalığı (Lise) </a:t>
            </a:r>
            <a:r>
              <a:rPr lang="tr-TR" dirty="0" smtClean="0"/>
              <a:t>Öğretmen </a:t>
            </a:r>
            <a:r>
              <a:rPr lang="tr-TR" dirty="0"/>
              <a:t>Sunumu. Özel Eğitim ve Rehberlik Hizmetleri Genel Müdürlüğü.</a:t>
            </a:r>
          </a:p>
          <a:p>
            <a:r>
              <a:rPr lang="tr-TR" dirty="0" smtClean="0"/>
              <a:t>Akran Zorbalığı Farkındalık Programı (Lise). Özel Eğitim ve Rehberlik Hizmetleri Genel Müdürlüğü.</a:t>
            </a:r>
          </a:p>
          <a:p>
            <a:r>
              <a:rPr lang="tr-TR" dirty="0" smtClean="0"/>
              <a:t>Milli Eğitim Bakanlığı Ortaöğretim Kurumları Yönetmeliği</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5" name="Serbest Form 4"/>
          <p:cNvSpPr/>
          <p:nvPr/>
        </p:nvSpPr>
        <p:spPr>
          <a:xfrm rot="21149574">
            <a:off x="360534" y="3148048"/>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927" y="3788274"/>
            <a:ext cx="2869474" cy="2869474"/>
          </a:xfrm>
          <a:prstGeom prst="rect">
            <a:avLst/>
          </a:prstGeom>
          <a:effectLst>
            <a:softEdge rad="127000"/>
          </a:effectLst>
        </p:spPr>
      </p:pic>
    </p:spTree>
    <p:extLst>
      <p:ext uri="{BB962C8B-B14F-4D97-AF65-F5344CB8AC3E}">
        <p14:creationId xmlns:p14="http://schemas.microsoft.com/office/powerpoint/2010/main" val="3683082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6294" y="1123836"/>
            <a:ext cx="2947482" cy="4601183"/>
          </a:xfrm>
        </p:spPr>
        <p:txBody>
          <a:bodyPr>
            <a:normAutofit/>
          </a:bodyPr>
          <a:lstStyle/>
          <a:p>
            <a:pPr algn="ctr"/>
            <a:r>
              <a:rPr lang="tr-TR" sz="4000" dirty="0" smtClean="0">
                <a:solidFill>
                  <a:schemeClr val="accent5">
                    <a:lumMod val="50000"/>
                  </a:schemeClr>
                </a:solidFill>
              </a:rPr>
              <a:t>Yaygınlık</a:t>
            </a:r>
            <a:endParaRPr lang="tr-TR" sz="4000" dirty="0">
              <a:solidFill>
                <a:schemeClr val="accent5">
                  <a:lumMod val="50000"/>
                </a:schemeClr>
              </a:solidFill>
            </a:endParaRPr>
          </a:p>
        </p:txBody>
      </p:sp>
      <p:sp>
        <p:nvSpPr>
          <p:cNvPr id="3" name="İçerik Yer Tutucusu 2"/>
          <p:cNvSpPr>
            <a:spLocks noGrp="1"/>
          </p:cNvSpPr>
          <p:nvPr>
            <p:ph idx="1"/>
          </p:nvPr>
        </p:nvSpPr>
        <p:spPr>
          <a:xfrm>
            <a:off x="3633294" y="367448"/>
            <a:ext cx="4979764" cy="6357817"/>
          </a:xfrm>
        </p:spPr>
        <p:style>
          <a:lnRef idx="3">
            <a:schemeClr val="lt1"/>
          </a:lnRef>
          <a:fillRef idx="1">
            <a:schemeClr val="accent2"/>
          </a:fillRef>
          <a:effectRef idx="1">
            <a:schemeClr val="accent2"/>
          </a:effectRef>
          <a:fontRef idx="minor">
            <a:schemeClr val="lt1"/>
          </a:fontRef>
        </p:style>
        <p:txBody>
          <a:bodyPr>
            <a:normAutofit/>
          </a:bodyPr>
          <a:lstStyle/>
          <a:p>
            <a:r>
              <a:rPr lang="tr-TR" sz="2400" dirty="0" smtClean="0"/>
              <a:t>Akran zorbalığı Dünya’da ve Türkiye’deki okullarda (özel, devlet, gündüzlü, yatılı fark etmeksizin) ve her okul kademesinde sıklıkla görülen bir problemdir.</a:t>
            </a:r>
          </a:p>
          <a:p>
            <a:r>
              <a:rPr lang="tr-TR" sz="2400" dirty="0" smtClean="0"/>
              <a:t> Araştırmalara göre, akran zorbalığı olayları lise düzeyinde </a:t>
            </a:r>
            <a:r>
              <a:rPr lang="tr-TR" sz="2400" dirty="0"/>
              <a:t>d</a:t>
            </a:r>
            <a:r>
              <a:rPr lang="tr-TR" sz="2400" dirty="0" smtClean="0"/>
              <a:t>ünyadaki farklı ülkelerde %7 ile %40 arasında </a:t>
            </a:r>
          </a:p>
          <a:p>
            <a:r>
              <a:rPr lang="tr-TR" sz="2400" dirty="0" smtClean="0"/>
              <a:t> Ülkemizde ise %24 ile %51 arasında görülmektedir.</a:t>
            </a:r>
          </a:p>
          <a:p>
            <a:r>
              <a:rPr lang="tr-TR" sz="2400" b="1" dirty="0" smtClean="0"/>
              <a:t>Bu oranlar size ne ifade ediyor?</a:t>
            </a:r>
            <a:endParaRPr lang="tr-TR" sz="2400"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6" name="Serbest Form 5"/>
          <p:cNvSpPr/>
          <p:nvPr/>
        </p:nvSpPr>
        <p:spPr>
          <a:xfrm rot="21149574">
            <a:off x="343909" y="3678141"/>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7560" y="2135259"/>
            <a:ext cx="3252019" cy="3252019"/>
          </a:xfrm>
          <a:prstGeom prst="rect">
            <a:avLst/>
          </a:prstGeom>
          <a:effectLst>
            <a:softEdge rad="127000"/>
          </a:effectLst>
        </p:spPr>
      </p:pic>
    </p:spTree>
    <p:extLst>
      <p:ext uri="{BB962C8B-B14F-4D97-AF65-F5344CB8AC3E}">
        <p14:creationId xmlns:p14="http://schemas.microsoft.com/office/powerpoint/2010/main" val="1545764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Yuvarlatılmış Çapraz Köşeli Dikdörtgen 10"/>
          <p:cNvSpPr/>
          <p:nvPr/>
        </p:nvSpPr>
        <p:spPr>
          <a:xfrm>
            <a:off x="3610799" y="3852381"/>
            <a:ext cx="3647196" cy="428856"/>
          </a:xfrm>
          <a:prstGeom prst="round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Çapraz Köşeli Dikdörtgen 9"/>
          <p:cNvSpPr/>
          <p:nvPr/>
        </p:nvSpPr>
        <p:spPr>
          <a:xfrm>
            <a:off x="3610799" y="3306669"/>
            <a:ext cx="4655710" cy="431318"/>
          </a:xfrm>
          <a:prstGeom prst="round2Diag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Çapraz Köşeli Dikdörtgen 8"/>
          <p:cNvSpPr/>
          <p:nvPr/>
        </p:nvSpPr>
        <p:spPr>
          <a:xfrm>
            <a:off x="3610799" y="2809524"/>
            <a:ext cx="3546458" cy="420289"/>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Çapraz Köşeli Dikdörtgen 7"/>
          <p:cNvSpPr/>
          <p:nvPr/>
        </p:nvSpPr>
        <p:spPr>
          <a:xfrm>
            <a:off x="3610799" y="2233578"/>
            <a:ext cx="3546458" cy="46155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p:txBody>
          <a:bodyPr/>
          <a:lstStyle/>
          <a:p>
            <a:pPr algn="ctr"/>
            <a:r>
              <a:rPr lang="tr-TR" dirty="0">
                <a:solidFill>
                  <a:schemeClr val="accent5">
                    <a:lumMod val="50000"/>
                  </a:schemeClr>
                </a:solidFill>
              </a:rPr>
              <a:t>Akran Zorbalığının Türleri</a:t>
            </a:r>
          </a:p>
        </p:txBody>
      </p:sp>
      <p:sp>
        <p:nvSpPr>
          <p:cNvPr id="3" name="İçerik Yer Tutucusu 2"/>
          <p:cNvSpPr>
            <a:spLocks noGrp="1"/>
          </p:cNvSpPr>
          <p:nvPr>
            <p:ph idx="1"/>
          </p:nvPr>
        </p:nvSpPr>
        <p:spPr>
          <a:xfrm>
            <a:off x="3499657" y="734897"/>
            <a:ext cx="7315200" cy="5120640"/>
          </a:xfrm>
        </p:spPr>
        <p:txBody>
          <a:bodyPr>
            <a:normAutofit/>
          </a:bodyPr>
          <a:lstStyle/>
          <a:p>
            <a:pPr>
              <a:buClr>
                <a:schemeClr val="bg1"/>
              </a:buClr>
            </a:pPr>
            <a:r>
              <a:rPr lang="tr-TR" sz="2800" dirty="0" smtClean="0"/>
              <a:t>FİZİKSEL ZORBALIK</a:t>
            </a:r>
          </a:p>
          <a:p>
            <a:pPr>
              <a:buClr>
                <a:schemeClr val="bg1"/>
              </a:buClr>
            </a:pPr>
            <a:r>
              <a:rPr lang="tr-TR" sz="2800" dirty="0" smtClean="0"/>
              <a:t>SÖZEL ZORBALIK</a:t>
            </a:r>
          </a:p>
          <a:p>
            <a:r>
              <a:rPr lang="tr-TR" sz="2800" dirty="0" smtClean="0"/>
              <a:t>İLİŞKİSEL/SOSYAL ZORBALIK</a:t>
            </a:r>
          </a:p>
          <a:p>
            <a:r>
              <a:rPr lang="tr-TR" sz="2800" dirty="0" smtClean="0"/>
              <a:t>SİBER ZORBALIK</a:t>
            </a:r>
            <a:endParaRPr lang="tr-TR" sz="28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7017" y="109530"/>
            <a:ext cx="1790240" cy="179024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756" y="1215736"/>
            <a:ext cx="1790240" cy="179024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5632" y="4507913"/>
            <a:ext cx="1921625" cy="1921625"/>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6509" y="3816097"/>
            <a:ext cx="1820487" cy="1820487"/>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13" name="Serbest Form 12"/>
          <p:cNvSpPr/>
          <p:nvPr/>
        </p:nvSpPr>
        <p:spPr>
          <a:xfrm rot="21149574">
            <a:off x="306068" y="4082641"/>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66360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dirty="0" smtClean="0">
                <a:solidFill>
                  <a:schemeClr val="accent5">
                    <a:lumMod val="50000"/>
                  </a:schemeClr>
                </a:solidFill>
              </a:rPr>
              <a:t>Fiziksel Zorbalık</a:t>
            </a:r>
            <a:r>
              <a:rPr lang="tr-TR" dirty="0" smtClean="0"/>
              <a:t/>
            </a:r>
            <a:br>
              <a:rPr lang="tr-TR" dirty="0" smtClean="0"/>
            </a:br>
            <a:endParaRPr lang="tr-TR" dirty="0"/>
          </a:p>
        </p:txBody>
      </p:sp>
      <p:sp>
        <p:nvSpPr>
          <p:cNvPr id="3" name="İçerik Yer Tutucusu 2"/>
          <p:cNvSpPr>
            <a:spLocks noGrp="1"/>
          </p:cNvSpPr>
          <p:nvPr>
            <p:ph idx="1"/>
          </p:nvPr>
        </p:nvSpPr>
        <p:spPr>
          <a:xfrm>
            <a:off x="3864033" y="644893"/>
            <a:ext cx="5838232" cy="5847347"/>
          </a:xfrm>
        </p:spPr>
        <p:style>
          <a:lnRef idx="0">
            <a:schemeClr val="accent2"/>
          </a:lnRef>
          <a:fillRef idx="3">
            <a:schemeClr val="accent2"/>
          </a:fillRef>
          <a:effectRef idx="3">
            <a:schemeClr val="accent2"/>
          </a:effectRef>
          <a:fontRef idx="minor">
            <a:schemeClr val="lt1"/>
          </a:fontRef>
        </p:style>
        <p:txBody>
          <a:bodyPr>
            <a:normAutofit lnSpcReduction="10000"/>
          </a:bodyPr>
          <a:lstStyle/>
          <a:p>
            <a:pPr marL="0" indent="0">
              <a:buNone/>
            </a:pPr>
            <a:endParaRPr lang="tr-TR" sz="2400" dirty="0" smtClean="0">
              <a:effectLst>
                <a:outerShdw blurRad="38100" dist="38100" dir="2700000" algn="tl">
                  <a:srgbClr val="000000">
                    <a:alpha val="43137"/>
                  </a:srgbClr>
                </a:outerShdw>
              </a:effectLst>
            </a:endParaRPr>
          </a:p>
          <a:p>
            <a:pPr marL="0" indent="0">
              <a:buNone/>
            </a:pPr>
            <a:r>
              <a:rPr lang="tr-TR" sz="2400" dirty="0" smtClean="0">
                <a:effectLst>
                  <a:outerShdw blurRad="38100" dist="38100" dir="2700000" algn="tl">
                    <a:srgbClr val="000000">
                      <a:alpha val="43137"/>
                    </a:srgbClr>
                  </a:outerShdw>
                </a:effectLst>
              </a:rPr>
              <a:t>Kişiye doğrudan </a:t>
            </a:r>
            <a:r>
              <a:rPr lang="tr-TR" sz="2400" dirty="0">
                <a:effectLst>
                  <a:outerShdw blurRad="38100" dist="38100" dir="2700000" algn="tl">
                    <a:srgbClr val="000000">
                      <a:alpha val="43137"/>
                    </a:srgbClr>
                  </a:outerShdw>
                </a:effectLst>
              </a:rPr>
              <a:t>fiziksel güç uygulanmasıdır.</a:t>
            </a:r>
          </a:p>
          <a:p>
            <a:r>
              <a:rPr lang="tr-TR" dirty="0" smtClean="0"/>
              <a:t> </a:t>
            </a:r>
            <a:r>
              <a:rPr lang="tr-TR" dirty="0"/>
              <a:t>Vurmak</a:t>
            </a:r>
          </a:p>
          <a:p>
            <a:r>
              <a:rPr lang="tr-TR" dirty="0" smtClean="0"/>
              <a:t> </a:t>
            </a:r>
            <a:r>
              <a:rPr lang="tr-TR" dirty="0"/>
              <a:t>İtmek</a:t>
            </a:r>
          </a:p>
          <a:p>
            <a:r>
              <a:rPr lang="tr-TR" dirty="0" smtClean="0"/>
              <a:t>Tükürmek</a:t>
            </a:r>
            <a:endParaRPr lang="tr-TR" dirty="0"/>
          </a:p>
          <a:p>
            <a:r>
              <a:rPr lang="tr-TR" dirty="0" smtClean="0"/>
              <a:t> </a:t>
            </a:r>
            <a:r>
              <a:rPr lang="tr-TR" dirty="0"/>
              <a:t>Tekme atmak</a:t>
            </a:r>
          </a:p>
          <a:p>
            <a:r>
              <a:rPr lang="tr-TR" dirty="0" smtClean="0"/>
              <a:t>Çelme </a:t>
            </a:r>
            <a:r>
              <a:rPr lang="tr-TR" dirty="0"/>
              <a:t>takmak</a:t>
            </a:r>
          </a:p>
          <a:p>
            <a:r>
              <a:rPr lang="tr-TR" dirty="0" smtClean="0"/>
              <a:t>Saçını </a:t>
            </a:r>
            <a:r>
              <a:rPr lang="tr-TR" dirty="0"/>
              <a:t>çekmek</a:t>
            </a:r>
          </a:p>
          <a:p>
            <a:r>
              <a:rPr lang="tr-TR" dirty="0" smtClean="0"/>
              <a:t>Eşyalarına </a:t>
            </a:r>
            <a:r>
              <a:rPr lang="tr-TR" dirty="0"/>
              <a:t>zarar vermek</a:t>
            </a:r>
          </a:p>
          <a:p>
            <a:r>
              <a:rPr lang="tr-TR" dirty="0" smtClean="0"/>
              <a:t> </a:t>
            </a:r>
            <a:r>
              <a:rPr lang="tr-TR" dirty="0"/>
              <a:t>Sırasını çizmek</a:t>
            </a:r>
          </a:p>
          <a:p>
            <a:r>
              <a:rPr lang="tr-TR" dirty="0" smtClean="0"/>
              <a:t> </a:t>
            </a:r>
            <a:r>
              <a:rPr lang="tr-TR" dirty="0"/>
              <a:t>Sandalyesini altından çekmek </a:t>
            </a:r>
            <a:r>
              <a:rPr lang="tr-TR" dirty="0" smtClean="0"/>
              <a:t>veya sandalyesine </a:t>
            </a:r>
            <a:r>
              <a:rPr lang="tr-TR" dirty="0"/>
              <a:t>boya sürmek</a:t>
            </a:r>
          </a:p>
          <a:p>
            <a:r>
              <a:rPr lang="tr-TR" dirty="0" smtClean="0"/>
              <a:t> </a:t>
            </a:r>
            <a:r>
              <a:rPr lang="tr-TR" dirty="0"/>
              <a:t>Sınıfa/tuvalete kilitlemek</a:t>
            </a:r>
          </a:p>
          <a:p>
            <a:r>
              <a:rPr lang="tr-TR" dirty="0" smtClean="0"/>
              <a:t>Tuvaletin </a:t>
            </a:r>
            <a:r>
              <a:rPr lang="tr-TR" dirty="0"/>
              <a:t>kapısını açmak</a:t>
            </a:r>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067" y="1710670"/>
            <a:ext cx="2743199" cy="2743199"/>
          </a:xfrm>
          <a:prstGeom prst="rect">
            <a:avLst/>
          </a:prstGeom>
          <a:effectLst>
            <a:softEdge rad="12700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9" name="Serbest Form 8"/>
          <p:cNvSpPr/>
          <p:nvPr/>
        </p:nvSpPr>
        <p:spPr>
          <a:xfrm rot="21149574">
            <a:off x="251602" y="3609315"/>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4958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chemeClr val="accent5">
                    <a:lumMod val="50000"/>
                  </a:schemeClr>
                </a:solidFill>
              </a:rPr>
              <a:t>Sözel Zorbalık</a:t>
            </a:r>
          </a:p>
        </p:txBody>
      </p:sp>
      <p:sp>
        <p:nvSpPr>
          <p:cNvPr id="3" name="İçerik Yer Tutucusu 2"/>
          <p:cNvSpPr>
            <a:spLocks noGrp="1"/>
          </p:cNvSpPr>
          <p:nvPr>
            <p:ph idx="1"/>
          </p:nvPr>
        </p:nvSpPr>
        <p:spPr>
          <a:xfrm>
            <a:off x="3726567" y="625072"/>
            <a:ext cx="5899572" cy="5626099"/>
          </a:xfrm>
        </p:spPr>
        <p:style>
          <a:lnRef idx="0">
            <a:schemeClr val="accent3"/>
          </a:lnRef>
          <a:fillRef idx="3">
            <a:schemeClr val="accent3"/>
          </a:fillRef>
          <a:effectRef idx="3">
            <a:schemeClr val="accent3"/>
          </a:effectRef>
          <a:fontRef idx="minor">
            <a:schemeClr val="lt1"/>
          </a:fontRef>
        </p:style>
        <p:txBody>
          <a:bodyPr>
            <a:normAutofit/>
          </a:bodyPr>
          <a:lstStyle/>
          <a:p>
            <a:pPr marL="0" indent="0">
              <a:buNone/>
            </a:pPr>
            <a:r>
              <a:rPr lang="tr-TR" sz="2400" dirty="0" smtClean="0">
                <a:solidFill>
                  <a:schemeClr val="tx1"/>
                </a:solidFill>
                <a:effectLst>
                  <a:outerShdw blurRad="38100" dist="38100" dir="2700000" algn="tl">
                    <a:srgbClr val="000000">
                      <a:alpha val="43137"/>
                    </a:srgbClr>
                  </a:outerShdw>
                </a:effectLst>
              </a:rPr>
              <a:t>Kişiye yönelik </a:t>
            </a:r>
            <a:r>
              <a:rPr lang="tr-TR" sz="2400" dirty="0">
                <a:solidFill>
                  <a:schemeClr val="tx1"/>
                </a:solidFill>
                <a:effectLst>
                  <a:outerShdw blurRad="38100" dist="38100" dir="2700000" algn="tl">
                    <a:srgbClr val="000000">
                      <a:alpha val="43137"/>
                    </a:srgbClr>
                  </a:outerShdw>
                </a:effectLst>
              </a:rPr>
              <a:t>olumsuz sözel ifadelerin kullanılmasıdır.</a:t>
            </a:r>
          </a:p>
          <a:p>
            <a:r>
              <a:rPr lang="tr-TR" dirty="0" smtClean="0">
                <a:solidFill>
                  <a:schemeClr val="tx1"/>
                </a:solidFill>
              </a:rPr>
              <a:t>Azarlamak</a:t>
            </a:r>
            <a:endParaRPr lang="tr-TR" dirty="0">
              <a:solidFill>
                <a:schemeClr val="tx1"/>
              </a:solidFill>
            </a:endParaRPr>
          </a:p>
          <a:p>
            <a:r>
              <a:rPr lang="tr-TR" dirty="0" smtClean="0">
                <a:solidFill>
                  <a:schemeClr val="tx1"/>
                </a:solidFill>
              </a:rPr>
              <a:t> </a:t>
            </a:r>
            <a:r>
              <a:rPr lang="tr-TR" dirty="0">
                <a:solidFill>
                  <a:schemeClr val="tx1"/>
                </a:solidFill>
              </a:rPr>
              <a:t>Laf ile sataşmak</a:t>
            </a:r>
          </a:p>
          <a:p>
            <a:r>
              <a:rPr lang="tr-TR" dirty="0" smtClean="0">
                <a:solidFill>
                  <a:schemeClr val="tx1"/>
                </a:solidFill>
              </a:rPr>
              <a:t> </a:t>
            </a:r>
            <a:r>
              <a:rPr lang="tr-TR" dirty="0">
                <a:solidFill>
                  <a:schemeClr val="tx1"/>
                </a:solidFill>
              </a:rPr>
              <a:t>Küçük düşürücü sözler söylemek</a:t>
            </a:r>
          </a:p>
          <a:p>
            <a:r>
              <a:rPr lang="tr-TR" dirty="0" smtClean="0">
                <a:solidFill>
                  <a:schemeClr val="tx1"/>
                </a:solidFill>
              </a:rPr>
              <a:t>Alay </a:t>
            </a:r>
            <a:r>
              <a:rPr lang="tr-TR" dirty="0">
                <a:solidFill>
                  <a:schemeClr val="tx1"/>
                </a:solidFill>
              </a:rPr>
              <a:t>etmek, dalga geçmek</a:t>
            </a:r>
          </a:p>
          <a:p>
            <a:r>
              <a:rPr lang="tr-TR" dirty="0" smtClean="0">
                <a:solidFill>
                  <a:schemeClr val="tx1"/>
                </a:solidFill>
              </a:rPr>
              <a:t> </a:t>
            </a:r>
            <a:r>
              <a:rPr lang="tr-TR" dirty="0">
                <a:solidFill>
                  <a:schemeClr val="tx1"/>
                </a:solidFill>
              </a:rPr>
              <a:t>İsim/lakap takmak</a:t>
            </a:r>
          </a:p>
          <a:p>
            <a:r>
              <a:rPr lang="tr-TR" dirty="0" smtClean="0">
                <a:solidFill>
                  <a:schemeClr val="tx1"/>
                </a:solidFill>
              </a:rPr>
              <a:t>Hakaret </a:t>
            </a:r>
            <a:r>
              <a:rPr lang="tr-TR" dirty="0">
                <a:solidFill>
                  <a:schemeClr val="tx1"/>
                </a:solidFill>
              </a:rPr>
              <a:t>etmek</a:t>
            </a:r>
          </a:p>
          <a:p>
            <a:r>
              <a:rPr lang="tr-TR" dirty="0" smtClean="0">
                <a:solidFill>
                  <a:schemeClr val="tx1"/>
                </a:solidFill>
              </a:rPr>
              <a:t>Küfürlü </a:t>
            </a:r>
            <a:r>
              <a:rPr lang="tr-TR" dirty="0">
                <a:solidFill>
                  <a:schemeClr val="tx1"/>
                </a:solidFill>
              </a:rPr>
              <a:t>konuşmak</a:t>
            </a:r>
          </a:p>
          <a:p>
            <a:r>
              <a:rPr lang="tr-TR" dirty="0" smtClean="0">
                <a:solidFill>
                  <a:schemeClr val="tx1"/>
                </a:solidFill>
              </a:rPr>
              <a:t> </a:t>
            </a:r>
            <a:r>
              <a:rPr lang="tr-TR" dirty="0">
                <a:solidFill>
                  <a:schemeClr val="tx1"/>
                </a:solidFill>
              </a:rPr>
              <a:t>Bağırmak</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4697" y="2342802"/>
            <a:ext cx="2669771" cy="2669771"/>
          </a:xfrm>
          <a:prstGeom prst="rect">
            <a:avLst/>
          </a:prstGeom>
          <a:effectLst>
            <a:softEdge rad="12700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6" name="Serbest Form 5"/>
          <p:cNvSpPr/>
          <p:nvPr/>
        </p:nvSpPr>
        <p:spPr>
          <a:xfrm rot="21149574">
            <a:off x="306067" y="3623006"/>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5362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chemeClr val="accent5">
                    <a:lumMod val="50000"/>
                  </a:schemeClr>
                </a:solidFill>
              </a:rPr>
              <a:t>İlişkisel/Sosyal Zorbalık</a:t>
            </a:r>
          </a:p>
        </p:txBody>
      </p:sp>
      <p:sp>
        <p:nvSpPr>
          <p:cNvPr id="3" name="İçerik Yer Tutucusu 2"/>
          <p:cNvSpPr>
            <a:spLocks noGrp="1"/>
          </p:cNvSpPr>
          <p:nvPr>
            <p:ph idx="1"/>
          </p:nvPr>
        </p:nvSpPr>
        <p:spPr>
          <a:xfrm>
            <a:off x="3694701" y="494191"/>
            <a:ext cx="7315200" cy="5860473"/>
          </a:xfrm>
        </p:spPr>
        <p:style>
          <a:lnRef idx="0">
            <a:schemeClr val="accent4"/>
          </a:lnRef>
          <a:fillRef idx="3">
            <a:schemeClr val="accent4"/>
          </a:fillRef>
          <a:effectRef idx="3">
            <a:schemeClr val="accent4"/>
          </a:effectRef>
          <a:fontRef idx="minor">
            <a:schemeClr val="lt1"/>
          </a:fontRef>
        </p:style>
        <p:txBody>
          <a:bodyPr>
            <a:normAutofit/>
          </a:bodyPr>
          <a:lstStyle/>
          <a:p>
            <a:pPr marL="0" indent="0">
              <a:buNone/>
            </a:pPr>
            <a:r>
              <a:rPr lang="tr-TR" sz="2400" b="1" dirty="0" smtClean="0">
                <a:effectLst>
                  <a:outerShdw blurRad="38100" dist="38100" dir="2700000" algn="tl">
                    <a:srgbClr val="000000">
                      <a:alpha val="43137"/>
                    </a:srgbClr>
                  </a:outerShdw>
                </a:effectLst>
              </a:rPr>
              <a:t>Kişinin arkadaşlık/sosyal ilişkilerine zarar vermeyi </a:t>
            </a:r>
            <a:r>
              <a:rPr lang="tr-TR" sz="2400" b="1" dirty="0">
                <a:effectLst>
                  <a:outerShdw blurRad="38100" dist="38100" dir="2700000" algn="tl">
                    <a:srgbClr val="000000">
                      <a:alpha val="43137"/>
                    </a:srgbClr>
                  </a:outerShdw>
                </a:effectLst>
              </a:rPr>
              <a:t>hedefleyen davranışların yapılmasıdır</a:t>
            </a:r>
            <a:r>
              <a:rPr lang="tr-TR" sz="2400" dirty="0">
                <a:effectLst>
                  <a:outerShdw blurRad="38100" dist="38100" dir="2700000" algn="tl">
                    <a:srgbClr val="000000">
                      <a:alpha val="43137"/>
                    </a:srgbClr>
                  </a:outerShdw>
                </a:effectLst>
              </a:rPr>
              <a:t>.</a:t>
            </a:r>
          </a:p>
          <a:p>
            <a:r>
              <a:rPr lang="tr-TR" b="1" dirty="0" smtClean="0"/>
              <a:t> </a:t>
            </a:r>
            <a:r>
              <a:rPr lang="tr-TR" b="1" dirty="0"/>
              <a:t>Hakkında dedikodu yapmak ve yaymak</a:t>
            </a:r>
          </a:p>
          <a:p>
            <a:r>
              <a:rPr lang="tr-TR" b="1" dirty="0" smtClean="0"/>
              <a:t> </a:t>
            </a:r>
            <a:r>
              <a:rPr lang="tr-TR" b="1" dirty="0"/>
              <a:t>Arkadaş grubundan dışlamak</a:t>
            </a:r>
          </a:p>
          <a:p>
            <a:r>
              <a:rPr lang="tr-TR" b="1" dirty="0" smtClean="0"/>
              <a:t> </a:t>
            </a:r>
            <a:r>
              <a:rPr lang="tr-TR" b="1" dirty="0"/>
              <a:t>Rezil etmeye/küçük düşürmeye çalışmak</a:t>
            </a:r>
          </a:p>
          <a:p>
            <a:r>
              <a:rPr lang="tr-TR" b="1" dirty="0" smtClean="0"/>
              <a:t>Okul </a:t>
            </a:r>
            <a:r>
              <a:rPr lang="tr-TR" b="1" dirty="0"/>
              <a:t>dışı aktivitelere dahil etmemek</a:t>
            </a:r>
          </a:p>
          <a:p>
            <a:r>
              <a:rPr lang="tr-TR" b="1" dirty="0" smtClean="0"/>
              <a:t> </a:t>
            </a:r>
            <a:r>
              <a:rPr lang="tr-TR" b="1" dirty="0"/>
              <a:t>Görmezden gelmek</a:t>
            </a:r>
          </a:p>
          <a:p>
            <a:r>
              <a:rPr lang="tr-TR" b="1" dirty="0" smtClean="0"/>
              <a:t>Kıs </a:t>
            </a:r>
            <a:r>
              <a:rPr lang="tr-TR" b="1" dirty="0"/>
              <a:t>kıs gülmek</a:t>
            </a:r>
          </a:p>
          <a:p>
            <a:r>
              <a:rPr lang="tr-TR" b="1" dirty="0" smtClean="0"/>
              <a:t> </a:t>
            </a:r>
            <a:r>
              <a:rPr lang="tr-TR" b="1" dirty="0"/>
              <a:t>Yalnızlaştırmak</a:t>
            </a:r>
          </a:p>
          <a:p>
            <a:r>
              <a:rPr lang="tr-TR" b="1" dirty="0" smtClean="0"/>
              <a:t> </a:t>
            </a:r>
            <a:r>
              <a:rPr lang="tr-TR" b="1" dirty="0"/>
              <a:t>Tehdit etmek</a:t>
            </a:r>
          </a:p>
          <a:p>
            <a:r>
              <a:rPr lang="tr-TR" b="1" dirty="0" smtClean="0"/>
              <a:t> </a:t>
            </a:r>
            <a:r>
              <a:rPr lang="tr-TR" b="1" dirty="0"/>
              <a:t>Utandırmak</a:t>
            </a:r>
          </a:p>
          <a:p>
            <a:r>
              <a:rPr lang="tr-TR" b="1" dirty="0" smtClean="0"/>
              <a:t> </a:t>
            </a:r>
            <a:r>
              <a:rPr lang="tr-TR" b="1" dirty="0"/>
              <a:t>Taklit etmek</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0159" y="2294312"/>
            <a:ext cx="2576944" cy="2576944"/>
          </a:xfrm>
          <a:prstGeom prst="rect">
            <a:avLst/>
          </a:prstGeom>
          <a:effectLst>
            <a:softEdge rad="12700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6" name="Serbest Form 5"/>
          <p:cNvSpPr/>
          <p:nvPr/>
        </p:nvSpPr>
        <p:spPr>
          <a:xfrm rot="21149574">
            <a:off x="306068" y="3940232"/>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56239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chemeClr val="accent5">
                    <a:lumMod val="50000"/>
                  </a:schemeClr>
                </a:solidFill>
              </a:rPr>
              <a:t>Siber Zorbalık</a:t>
            </a:r>
          </a:p>
        </p:txBody>
      </p:sp>
      <p:sp>
        <p:nvSpPr>
          <p:cNvPr id="3" name="İçerik Yer Tutucusu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tr-TR" sz="2400" dirty="0" smtClean="0">
                <a:effectLst>
                  <a:outerShdw blurRad="38100" dist="38100" dir="2700000" algn="tl">
                    <a:srgbClr val="000000">
                      <a:alpha val="43137"/>
                    </a:srgbClr>
                  </a:outerShdw>
                </a:effectLst>
              </a:rPr>
              <a:t>Teknolojik </a:t>
            </a:r>
            <a:r>
              <a:rPr lang="tr-TR" sz="2400" dirty="0">
                <a:effectLst>
                  <a:outerShdw blurRad="38100" dist="38100" dir="2700000" algn="tl">
                    <a:srgbClr val="000000">
                      <a:alpha val="43137"/>
                    </a:srgbClr>
                  </a:outerShdw>
                </a:effectLst>
              </a:rPr>
              <a:t>aletlerle </a:t>
            </a:r>
            <a:r>
              <a:rPr lang="tr-TR" sz="2400" dirty="0" smtClean="0">
                <a:effectLst>
                  <a:outerShdw blurRad="38100" dist="38100" dir="2700000" algn="tl">
                    <a:srgbClr val="000000">
                      <a:alpha val="43137"/>
                    </a:srgbClr>
                  </a:outerShdw>
                </a:effectLst>
              </a:rPr>
              <a:t>(cep </a:t>
            </a:r>
            <a:r>
              <a:rPr lang="tr-TR" sz="2400" dirty="0">
                <a:effectLst>
                  <a:outerShdw blurRad="38100" dist="38100" dir="2700000" algn="tl">
                    <a:srgbClr val="000000">
                      <a:alpha val="43137"/>
                    </a:srgbClr>
                  </a:outerShdw>
                </a:effectLst>
              </a:rPr>
              <a:t>telefonu, </a:t>
            </a:r>
            <a:r>
              <a:rPr lang="tr-TR" sz="2400" dirty="0" smtClean="0">
                <a:effectLst>
                  <a:outerShdw blurRad="38100" dist="38100" dir="2700000" algn="tl">
                    <a:srgbClr val="000000">
                      <a:alpha val="43137"/>
                    </a:srgbClr>
                  </a:outerShdw>
                </a:effectLst>
              </a:rPr>
              <a:t>bilgisayar, vb.) ve siber ortamlarda</a:t>
            </a:r>
            <a:r>
              <a:rPr lang="tr-TR" sz="2400" dirty="0">
                <a:effectLst>
                  <a:outerShdw blurRad="38100" dist="38100" dir="2700000" algn="tl">
                    <a:srgbClr val="000000">
                      <a:alpha val="43137"/>
                    </a:srgbClr>
                  </a:outerShdw>
                </a:effectLst>
              </a:rPr>
              <a:t> </a:t>
            </a:r>
            <a:r>
              <a:rPr lang="tr-TR" sz="2400" dirty="0" smtClean="0">
                <a:effectLst>
                  <a:outerShdw blurRad="38100" dist="38100" dir="2700000" algn="tl">
                    <a:srgbClr val="000000">
                      <a:alpha val="43137"/>
                    </a:srgbClr>
                  </a:outerShdw>
                </a:effectLst>
              </a:rPr>
              <a:t>yapılan zorbaca davranışlardır.</a:t>
            </a:r>
            <a:endParaRPr lang="tr-TR" sz="2400" dirty="0">
              <a:effectLst>
                <a:outerShdw blurRad="38100" dist="38100" dir="2700000" algn="tl">
                  <a:srgbClr val="000000">
                    <a:alpha val="43137"/>
                  </a:srgbClr>
                </a:outerShdw>
              </a:effectLst>
            </a:endParaRPr>
          </a:p>
          <a:p>
            <a:r>
              <a:rPr lang="tr-TR" dirty="0" smtClean="0"/>
              <a:t> </a:t>
            </a:r>
            <a:r>
              <a:rPr lang="tr-TR" dirty="0"/>
              <a:t>Rahatsız edici mesajlar göndermek</a:t>
            </a:r>
          </a:p>
          <a:p>
            <a:r>
              <a:rPr lang="tr-TR" dirty="0" smtClean="0"/>
              <a:t> Sosyal </a:t>
            </a:r>
            <a:r>
              <a:rPr lang="tr-TR" dirty="0"/>
              <a:t>medya siteleri aracılığıyla rahatsız </a:t>
            </a:r>
            <a:r>
              <a:rPr lang="tr-TR" dirty="0" smtClean="0"/>
              <a:t>etmek</a:t>
            </a:r>
          </a:p>
          <a:p>
            <a:r>
              <a:rPr lang="tr-TR" dirty="0" smtClean="0"/>
              <a:t>Anonim kimlik kullanarak bir başkasına hakaret etmek, onu aşağılamak</a:t>
            </a:r>
            <a:endParaRPr lang="tr-TR" dirty="0"/>
          </a:p>
          <a:p>
            <a:r>
              <a:rPr lang="tr-TR" dirty="0" smtClean="0"/>
              <a:t> Kişiden </a:t>
            </a:r>
            <a:r>
              <a:rPr lang="tr-TR" dirty="0"/>
              <a:t>habersiz sosyal medya hesabı açmak</a:t>
            </a:r>
          </a:p>
          <a:p>
            <a:r>
              <a:rPr lang="tr-TR" dirty="0" smtClean="0"/>
              <a:t> </a:t>
            </a:r>
            <a:r>
              <a:rPr lang="tr-TR" dirty="0"/>
              <a:t>Fotoğraflarını izinsiz kullanmak</a:t>
            </a:r>
          </a:p>
          <a:p>
            <a:r>
              <a:rPr lang="tr-TR" dirty="0" smtClean="0"/>
              <a:t> </a:t>
            </a:r>
            <a:r>
              <a:rPr lang="tr-TR" dirty="0"/>
              <a:t>Kişiyi kötüleyen/küçük düşüren paylaşımlarda bulunmak</a:t>
            </a:r>
          </a:p>
          <a:p>
            <a:r>
              <a:rPr lang="tr-TR" dirty="0" smtClean="0"/>
              <a:t> Sosyal </a:t>
            </a:r>
            <a:r>
              <a:rPr lang="tr-TR" dirty="0"/>
              <a:t>medya hesaplarından dışlamak</a:t>
            </a:r>
          </a:p>
          <a:p>
            <a:r>
              <a:rPr lang="tr-TR" dirty="0" smtClean="0"/>
              <a:t> </a:t>
            </a:r>
            <a:r>
              <a:rPr lang="tr-TR" dirty="0"/>
              <a:t>Özel fotoğraf ve görüşmelerini diğer kişiler ile paylaşmak</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308" y="4447309"/>
            <a:ext cx="2325807" cy="2325807"/>
          </a:xfrm>
          <a:prstGeom prst="rect">
            <a:avLst/>
          </a:prstGeom>
          <a:effectLst>
            <a:softEdge rad="12700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6" name="Serbest Form 5"/>
          <p:cNvSpPr/>
          <p:nvPr/>
        </p:nvSpPr>
        <p:spPr>
          <a:xfrm rot="21149574">
            <a:off x="306068" y="3609314"/>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32767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dirty="0" smtClean="0">
                <a:solidFill>
                  <a:schemeClr val="accent5">
                    <a:lumMod val="50000"/>
                  </a:schemeClr>
                </a:solidFill>
              </a:rPr>
              <a:t>Zorbalığı Diğer Saldırganlık Türlerinden Ayırt Eden Özellikler</a:t>
            </a:r>
            <a:endParaRPr lang="tr-TR" dirty="0">
              <a:solidFill>
                <a:schemeClr val="accent5">
                  <a:lumMod val="50000"/>
                </a:schemeClr>
              </a:solidFill>
            </a:endParaRPr>
          </a:p>
        </p:txBody>
      </p:sp>
      <p:sp>
        <p:nvSpPr>
          <p:cNvPr id="3" name="İçerik Yer Tutucusu 2"/>
          <p:cNvSpPr>
            <a:spLocks noGrp="1"/>
          </p:cNvSpPr>
          <p:nvPr>
            <p:ph idx="1"/>
          </p:nvPr>
        </p:nvSpPr>
        <p:spPr>
          <a:solidFill>
            <a:schemeClr val="bg2"/>
          </a:solidFill>
        </p:spPr>
        <p:txBody>
          <a:bodyPr>
            <a:normAutofit/>
          </a:bodyPr>
          <a:lstStyle/>
          <a:p>
            <a:r>
              <a:rPr lang="tr-TR" sz="2400" b="1" dirty="0" smtClean="0">
                <a:solidFill>
                  <a:schemeClr val="accent5">
                    <a:lumMod val="50000"/>
                  </a:schemeClr>
                </a:solidFill>
              </a:rPr>
              <a:t>Bilinçli ve kasıtlı olarak karşı tarafı incitmeye ve zarar vermeye yönelik olması</a:t>
            </a:r>
          </a:p>
          <a:p>
            <a:r>
              <a:rPr lang="tr-TR" sz="2400" b="1" dirty="0" smtClean="0">
                <a:solidFill>
                  <a:schemeClr val="accent5">
                    <a:lumMod val="50000"/>
                  </a:schemeClr>
                </a:solidFill>
              </a:rPr>
              <a:t>Tekrarlayıcı ve sürekli olması</a:t>
            </a:r>
          </a:p>
          <a:p>
            <a:r>
              <a:rPr lang="tr-TR" sz="2400" b="1" dirty="0" smtClean="0">
                <a:solidFill>
                  <a:schemeClr val="accent5">
                    <a:lumMod val="50000"/>
                  </a:schemeClr>
                </a:solidFill>
              </a:rPr>
              <a:t>Zorbalığa katılan taraflar arası fiziksel ya da psikolojik güç dengesizliğinin bulunması </a:t>
            </a:r>
          </a:p>
          <a:p>
            <a:r>
              <a:rPr lang="tr-TR" sz="2400" b="1" dirty="0" smtClean="0">
                <a:ln w="0"/>
                <a:solidFill>
                  <a:schemeClr val="accent5">
                    <a:lumMod val="50000"/>
                  </a:schemeClr>
                </a:solidFill>
                <a:effectLst>
                  <a:outerShdw blurRad="38100" dist="19050" dir="2700000" algn="tl" rotWithShape="0">
                    <a:schemeClr val="dk1">
                      <a:alpha val="40000"/>
                    </a:schemeClr>
                  </a:outerShdw>
                </a:effectLst>
              </a:rPr>
              <a:t>Akran zorbalığı ve akran çatışması birbiriyle karıştırılmamalıdır.</a:t>
            </a:r>
            <a:endParaRPr lang="tr-TR" sz="2400" b="1" dirty="0">
              <a:ln w="0"/>
              <a:solidFill>
                <a:schemeClr val="accent5">
                  <a:lumMod val="50000"/>
                </a:schemeClr>
              </a:solidFill>
              <a:effectLst>
                <a:outerShdw blurRad="38100" dist="19050" dir="2700000" algn="tl" rotWithShape="0">
                  <a:schemeClr val="dk1">
                    <a:alpha val="40000"/>
                  </a:schemeClr>
                </a:outerShdw>
              </a:effectLs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7103" y="0"/>
            <a:ext cx="734897" cy="734897"/>
          </a:xfrm>
          <a:prstGeom prst="rect">
            <a:avLst/>
          </a:prstGeom>
        </p:spPr>
      </p:pic>
      <p:sp>
        <p:nvSpPr>
          <p:cNvPr id="6" name="Serbest Form 5"/>
          <p:cNvSpPr/>
          <p:nvPr/>
        </p:nvSpPr>
        <p:spPr>
          <a:xfrm rot="21149574">
            <a:off x="158584" y="4571998"/>
            <a:ext cx="2841183" cy="166256"/>
          </a:xfrm>
          <a:custGeom>
            <a:avLst/>
            <a:gdLst>
              <a:gd name="connsiteX0" fmla="*/ 0 w 3749040"/>
              <a:gd name="connsiteY0" fmla="*/ 157942 h 673331"/>
              <a:gd name="connsiteX1" fmla="*/ 74815 w 3749040"/>
              <a:gd name="connsiteY1" fmla="*/ 116379 h 673331"/>
              <a:gd name="connsiteX2" fmla="*/ 141316 w 3749040"/>
              <a:gd name="connsiteY2" fmla="*/ 99753 h 673331"/>
              <a:gd name="connsiteX3" fmla="*/ 241069 w 3749040"/>
              <a:gd name="connsiteY3" fmla="*/ 66502 h 673331"/>
              <a:gd name="connsiteX4" fmla="*/ 390698 w 3749040"/>
              <a:gd name="connsiteY4" fmla="*/ 33251 h 673331"/>
              <a:gd name="connsiteX5" fmla="*/ 606829 w 3749040"/>
              <a:gd name="connsiteY5" fmla="*/ 16626 h 673331"/>
              <a:gd name="connsiteX6" fmla="*/ 748146 w 3749040"/>
              <a:gd name="connsiteY6" fmla="*/ 0 h 673331"/>
              <a:gd name="connsiteX7" fmla="*/ 1005840 w 3749040"/>
              <a:gd name="connsiteY7" fmla="*/ 8313 h 673331"/>
              <a:gd name="connsiteX8" fmla="*/ 1197033 w 3749040"/>
              <a:gd name="connsiteY8" fmla="*/ 33251 h 673331"/>
              <a:gd name="connsiteX9" fmla="*/ 1413164 w 3749040"/>
              <a:gd name="connsiteY9" fmla="*/ 58189 h 673331"/>
              <a:gd name="connsiteX10" fmla="*/ 1903615 w 3749040"/>
              <a:gd name="connsiteY10" fmla="*/ 166255 h 673331"/>
              <a:gd name="connsiteX11" fmla="*/ 2394066 w 3749040"/>
              <a:gd name="connsiteY11" fmla="*/ 299259 h 673331"/>
              <a:gd name="connsiteX12" fmla="*/ 2660073 w 3749040"/>
              <a:gd name="connsiteY12" fmla="*/ 357448 h 673331"/>
              <a:gd name="connsiteX13" fmla="*/ 2859578 w 3749040"/>
              <a:gd name="connsiteY13" fmla="*/ 407324 h 673331"/>
              <a:gd name="connsiteX14" fmla="*/ 3059084 w 3749040"/>
              <a:gd name="connsiteY14" fmla="*/ 440575 h 673331"/>
              <a:gd name="connsiteX15" fmla="*/ 3233651 w 3749040"/>
              <a:gd name="connsiteY15" fmla="*/ 482139 h 673331"/>
              <a:gd name="connsiteX16" fmla="*/ 3574473 w 3749040"/>
              <a:gd name="connsiteY16" fmla="*/ 565266 h 673331"/>
              <a:gd name="connsiteX17" fmla="*/ 3665913 w 3749040"/>
              <a:gd name="connsiteY17" fmla="*/ 606829 h 673331"/>
              <a:gd name="connsiteX18" fmla="*/ 3715789 w 3749040"/>
              <a:gd name="connsiteY18" fmla="*/ 640080 h 673331"/>
              <a:gd name="connsiteX19" fmla="*/ 3749040 w 3749040"/>
              <a:gd name="connsiteY19" fmla="*/ 673331 h 67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9040" h="673331">
                <a:moveTo>
                  <a:pt x="0" y="157942"/>
                </a:moveTo>
                <a:cubicBezTo>
                  <a:pt x="26278" y="142175"/>
                  <a:pt x="46986" y="128306"/>
                  <a:pt x="74815" y="116379"/>
                </a:cubicBezTo>
                <a:cubicBezTo>
                  <a:pt x="107774" y="102254"/>
                  <a:pt x="99839" y="111952"/>
                  <a:pt x="141316" y="99753"/>
                </a:cubicBezTo>
                <a:cubicBezTo>
                  <a:pt x="174941" y="89863"/>
                  <a:pt x="207066" y="75003"/>
                  <a:pt x="241069" y="66502"/>
                </a:cubicBezTo>
                <a:cubicBezTo>
                  <a:pt x="287189" y="54972"/>
                  <a:pt x="344275" y="39581"/>
                  <a:pt x="390698" y="33251"/>
                </a:cubicBezTo>
                <a:cubicBezTo>
                  <a:pt x="425843" y="28459"/>
                  <a:pt x="577651" y="19450"/>
                  <a:pt x="606829" y="16626"/>
                </a:cubicBezTo>
                <a:cubicBezTo>
                  <a:pt x="654039" y="12057"/>
                  <a:pt x="701040" y="5542"/>
                  <a:pt x="748146" y="0"/>
                </a:cubicBezTo>
                <a:cubicBezTo>
                  <a:pt x="834044" y="2771"/>
                  <a:pt x="920132" y="1964"/>
                  <a:pt x="1005840" y="8313"/>
                </a:cubicBezTo>
                <a:cubicBezTo>
                  <a:pt x="1069935" y="13061"/>
                  <a:pt x="1133239" y="25440"/>
                  <a:pt x="1197033" y="33251"/>
                </a:cubicBezTo>
                <a:cubicBezTo>
                  <a:pt x="1269017" y="42065"/>
                  <a:pt x="1341594" y="46478"/>
                  <a:pt x="1413164" y="58189"/>
                </a:cubicBezTo>
                <a:cubicBezTo>
                  <a:pt x="1505845" y="73355"/>
                  <a:pt x="1815634" y="143518"/>
                  <a:pt x="1903615" y="166255"/>
                </a:cubicBezTo>
                <a:cubicBezTo>
                  <a:pt x="2067616" y="208637"/>
                  <a:pt x="2228590" y="263061"/>
                  <a:pt x="2394066" y="299259"/>
                </a:cubicBezTo>
                <a:lnTo>
                  <a:pt x="2660073" y="357448"/>
                </a:lnTo>
                <a:cubicBezTo>
                  <a:pt x="2726846" y="372949"/>
                  <a:pt x="2792471" y="393343"/>
                  <a:pt x="2859578" y="407324"/>
                </a:cubicBezTo>
                <a:cubicBezTo>
                  <a:pt x="2925580" y="421074"/>
                  <a:pt x="2992974" y="427353"/>
                  <a:pt x="3059084" y="440575"/>
                </a:cubicBezTo>
                <a:cubicBezTo>
                  <a:pt x="3117738" y="452306"/>
                  <a:pt x="3175186" y="469498"/>
                  <a:pt x="3233651" y="482139"/>
                </a:cubicBezTo>
                <a:cubicBezTo>
                  <a:pt x="3354684" y="508308"/>
                  <a:pt x="3455069" y="514093"/>
                  <a:pt x="3574473" y="565266"/>
                </a:cubicBezTo>
                <a:cubicBezTo>
                  <a:pt x="3592265" y="572891"/>
                  <a:pt x="3644198" y="593800"/>
                  <a:pt x="3665913" y="606829"/>
                </a:cubicBezTo>
                <a:cubicBezTo>
                  <a:pt x="3683047" y="617109"/>
                  <a:pt x="3699164" y="628996"/>
                  <a:pt x="3715789" y="640080"/>
                </a:cubicBezTo>
                <a:cubicBezTo>
                  <a:pt x="3745882" y="660142"/>
                  <a:pt x="3736259" y="647771"/>
                  <a:pt x="3749040" y="673331"/>
                </a:cubicBezTo>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18654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Çerçeve">
  <a:themeElements>
    <a:clrScheme name="Çerçev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Çerçev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Çerçev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TM03457475[[fn=Çerçeve]]</Template>
  <TotalTime>1154</TotalTime>
  <Words>1575</Words>
  <Application>Microsoft Office PowerPoint</Application>
  <PresentationFormat>Geniş ekran</PresentationFormat>
  <Paragraphs>219</Paragraphs>
  <Slides>27</Slides>
  <Notes>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27</vt:i4>
      </vt:variant>
    </vt:vector>
  </HeadingPairs>
  <TitlesOfParts>
    <vt:vector size="31" baseType="lpstr">
      <vt:lpstr>Calibri</vt:lpstr>
      <vt:lpstr>Corbel</vt:lpstr>
      <vt:lpstr>Wingdings 2</vt:lpstr>
      <vt:lpstr>Çerçeve</vt:lpstr>
      <vt:lpstr>AKRAN ZORBALIĞI</vt:lpstr>
      <vt:lpstr>Akran Zorbalığı</vt:lpstr>
      <vt:lpstr>Yaygınlık</vt:lpstr>
      <vt:lpstr>Akran Zorbalığının Türleri</vt:lpstr>
      <vt:lpstr>Fiziksel Zorbalık </vt:lpstr>
      <vt:lpstr>Sözel Zorbalık</vt:lpstr>
      <vt:lpstr>İlişkisel/Sosyal Zorbalık</vt:lpstr>
      <vt:lpstr>Siber Zorbalık</vt:lpstr>
      <vt:lpstr>Zorbalığı Diğer Saldırganlık Türlerinden Ayırt Eden Özellikler</vt:lpstr>
      <vt:lpstr>PowerPoint Sunusu</vt:lpstr>
      <vt:lpstr>Doğru Bilinen Yanlışlar</vt:lpstr>
      <vt:lpstr>Örnek Durum ve Olaylar</vt:lpstr>
      <vt:lpstr>Örnek Durum ve Olaylar</vt:lpstr>
      <vt:lpstr>Örnek Durum ve Olaylar</vt:lpstr>
      <vt:lpstr>Akran Zorbalığında Farklı Gruplar </vt:lpstr>
      <vt:lpstr>Akran Zorbalığına Neden Olabilecek Faktörler </vt:lpstr>
      <vt:lpstr>Zorbalık Yapan Öğrencilere Etkileri</vt:lpstr>
      <vt:lpstr>Zorbalığa Maruz Kalan Öğrencilere Etkileri</vt:lpstr>
      <vt:lpstr>Hem Zorbalık Yapan Hem Zorbalığa Maruz Kalan Öğrencilere Etkileri</vt:lpstr>
      <vt:lpstr>İzleyiciler İçin Etkileri</vt:lpstr>
      <vt:lpstr>İnsanlar Neden Zorbaca Davranırlar?</vt:lpstr>
      <vt:lpstr>Zorbalığa Uğrarsan Ne Yapabilirsin?</vt:lpstr>
      <vt:lpstr>Zorbalığa Şahit Olursan Ne Yapabilirsin? </vt:lpstr>
      <vt:lpstr>Akran Zorbalığının İdari (Okul ) Yaptırımları</vt:lpstr>
      <vt:lpstr>Dijital Kanun</vt:lpstr>
      <vt:lpstr>Akran Zorbalığının Yasal Boyutu &amp; Yaşanmış Olaylar </vt:lpstr>
      <vt:lpstr>Yararlanılan 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Akran Zorbalığı</dc:title>
  <dc:creator>w10</dc:creator>
  <cp:lastModifiedBy>w10</cp:lastModifiedBy>
  <cp:revision>191</cp:revision>
  <dcterms:created xsi:type="dcterms:W3CDTF">2024-09-17T07:37:03Z</dcterms:created>
  <dcterms:modified xsi:type="dcterms:W3CDTF">2024-09-20T07:59:12Z</dcterms:modified>
</cp:coreProperties>
</file>